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2"/>
  </p:notesMasterIdLst>
  <p:sldIdLst>
    <p:sldId id="256" r:id="rId2"/>
    <p:sldId id="257" r:id="rId3"/>
    <p:sldId id="363" r:id="rId4"/>
    <p:sldId id="364" r:id="rId5"/>
    <p:sldId id="258" r:id="rId6"/>
    <p:sldId id="368" r:id="rId7"/>
    <p:sldId id="259" r:id="rId8"/>
    <p:sldId id="267" r:id="rId9"/>
    <p:sldId id="369" r:id="rId10"/>
    <p:sldId id="370" r:id="rId11"/>
    <p:sldId id="268" r:id="rId12"/>
    <p:sldId id="371" r:id="rId13"/>
    <p:sldId id="261" r:id="rId14"/>
    <p:sldId id="373" r:id="rId15"/>
    <p:sldId id="263" r:id="rId16"/>
    <p:sldId id="375" r:id="rId17"/>
    <p:sldId id="265" r:id="rId18"/>
    <p:sldId id="266" r:id="rId19"/>
    <p:sldId id="418" r:id="rId20"/>
    <p:sldId id="269" r:id="rId21"/>
    <p:sldId id="377" r:id="rId22"/>
    <p:sldId id="408" r:id="rId23"/>
    <p:sldId id="417" r:id="rId24"/>
    <p:sldId id="271" r:id="rId25"/>
    <p:sldId id="272" r:id="rId26"/>
    <p:sldId id="274" r:id="rId27"/>
    <p:sldId id="285" r:id="rId28"/>
    <p:sldId id="367" r:id="rId29"/>
    <p:sldId id="286" r:id="rId30"/>
    <p:sldId id="290" r:id="rId31"/>
    <p:sldId id="291" r:id="rId32"/>
    <p:sldId id="294" r:id="rId33"/>
    <p:sldId id="412" r:id="rId34"/>
    <p:sldId id="295" r:id="rId35"/>
    <p:sldId id="413" r:id="rId36"/>
    <p:sldId id="414" r:id="rId37"/>
    <p:sldId id="415" r:id="rId38"/>
    <p:sldId id="420" r:id="rId39"/>
    <p:sldId id="416" r:id="rId40"/>
    <p:sldId id="421" r:id="rId41"/>
    <p:sldId id="292" r:id="rId42"/>
    <p:sldId id="293" r:id="rId43"/>
    <p:sldId id="296" r:id="rId44"/>
    <p:sldId id="300" r:id="rId45"/>
    <p:sldId id="301" r:id="rId46"/>
    <p:sldId id="302" r:id="rId47"/>
    <p:sldId id="378" r:id="rId48"/>
    <p:sldId id="379" r:id="rId49"/>
    <p:sldId id="380" r:id="rId50"/>
    <p:sldId id="381" r:id="rId51"/>
    <p:sldId id="382" r:id="rId52"/>
    <p:sldId id="385" r:id="rId53"/>
    <p:sldId id="386" r:id="rId54"/>
    <p:sldId id="387" r:id="rId55"/>
    <p:sldId id="388" r:id="rId56"/>
    <p:sldId id="303" r:id="rId57"/>
    <p:sldId id="389" r:id="rId58"/>
    <p:sldId id="390" r:id="rId59"/>
    <p:sldId id="391" r:id="rId60"/>
    <p:sldId id="308" r:id="rId61"/>
    <p:sldId id="305" r:id="rId62"/>
    <p:sldId id="392" r:id="rId63"/>
    <p:sldId id="306" r:id="rId64"/>
    <p:sldId id="309" r:id="rId65"/>
    <p:sldId id="393" r:id="rId66"/>
    <p:sldId id="310" r:id="rId67"/>
    <p:sldId id="394" r:id="rId68"/>
    <p:sldId id="395" r:id="rId69"/>
    <p:sldId id="312" r:id="rId70"/>
    <p:sldId id="396" r:id="rId71"/>
    <p:sldId id="313" r:id="rId72"/>
    <p:sldId id="314" r:id="rId73"/>
    <p:sldId id="315" r:id="rId74"/>
    <p:sldId id="316" r:id="rId75"/>
    <p:sldId id="317" r:id="rId76"/>
    <p:sldId id="318" r:id="rId77"/>
    <p:sldId id="400" r:id="rId78"/>
    <p:sldId id="366" r:id="rId79"/>
    <p:sldId id="410" r:id="rId80"/>
    <p:sldId id="411" r:id="rId81"/>
    <p:sldId id="403" r:id="rId82"/>
    <p:sldId id="404" r:id="rId83"/>
    <p:sldId id="401" r:id="rId84"/>
    <p:sldId id="319" r:id="rId85"/>
    <p:sldId id="320" r:id="rId86"/>
    <p:sldId id="397" r:id="rId87"/>
    <p:sldId id="365" r:id="rId88"/>
    <p:sldId id="406" r:id="rId89"/>
    <p:sldId id="407" r:id="rId90"/>
    <p:sldId id="402" r:id="rId9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57" autoAdjust="0"/>
    <p:restoredTop sz="93969" autoAdjust="0"/>
  </p:normalViewPr>
  <p:slideViewPr>
    <p:cSldViewPr snapToGrid="0">
      <p:cViewPr>
        <p:scale>
          <a:sx n="51" d="100"/>
          <a:sy n="51" d="100"/>
        </p:scale>
        <p:origin x="1336" y="3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theme" Target="theme/theme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8EB848-CD26-4DE5-9D64-10D281798631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F9B9B-8772-4DB0-935A-A46352DBC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356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F9B9B-8772-4DB0-935A-A46352DBC0B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089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BF24D-7404-450D-8E61-22C843EA52E2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BF1D-1A81-493E-8F5F-3892E0767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980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BF24D-7404-450D-8E61-22C843EA52E2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BF1D-1A81-493E-8F5F-3892E0767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550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BF24D-7404-450D-8E61-22C843EA52E2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BF1D-1A81-493E-8F5F-3892E0767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807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BF24D-7404-450D-8E61-22C843EA52E2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BF1D-1A81-493E-8F5F-3892E0767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736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BF24D-7404-450D-8E61-22C843EA52E2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BF1D-1A81-493E-8F5F-3892E0767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572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BF24D-7404-450D-8E61-22C843EA52E2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BF1D-1A81-493E-8F5F-3892E0767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54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BF24D-7404-450D-8E61-22C843EA52E2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BF1D-1A81-493E-8F5F-3892E0767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811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BF24D-7404-450D-8E61-22C843EA52E2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BF1D-1A81-493E-8F5F-3892E0767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734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BF24D-7404-450D-8E61-22C843EA52E2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BF1D-1A81-493E-8F5F-3892E0767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479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BF24D-7404-450D-8E61-22C843EA52E2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BF1D-1A81-493E-8F5F-3892E0767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74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BF24D-7404-450D-8E61-22C843EA52E2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BF1D-1A81-493E-8F5F-3892E0767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238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ABF24D-7404-450D-8E61-22C843EA52E2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F3BF1D-1A81-493E-8F5F-3892E0767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87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jp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jp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jpe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jpe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jpe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9.jpeg"/><Relationship Id="rId4" Type="http://schemas.openxmlformats.org/officeDocument/2006/relationships/image" Target="../media/image108.jp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3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5" Type="http://schemas.openxmlformats.org/officeDocument/2006/relationships/image" Target="../media/image117.jpeg"/><Relationship Id="rId4" Type="http://schemas.openxmlformats.org/officeDocument/2006/relationships/image" Target="../media/image116.pn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jpe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jpe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logo with gold feathers on a black background&#10;&#10;Description automatically generated">
            <a:extLst>
              <a:ext uri="{FF2B5EF4-FFF2-40B4-BE49-F238E27FC236}">
                <a16:creationId xmlns:a16="http://schemas.microsoft.com/office/drawing/2014/main" id="{39D3322A-BDF0-43F7-9AEE-7F545DE67E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20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900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489CFA-6375-1C9E-DE50-D0F605A3CF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3192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taking a picture of pyramids&#10;&#10;Description automatically generated">
            <a:extLst>
              <a:ext uri="{FF2B5EF4-FFF2-40B4-BE49-F238E27FC236}">
                <a16:creationId xmlns:a16="http://schemas.microsoft.com/office/drawing/2014/main" id="{22726484-1092-4134-1CBE-98B6F3A36C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66BB95-CF37-4809-39A5-E35D305DCDE7}"/>
              </a:ext>
            </a:extLst>
          </p:cNvPr>
          <p:cNvSpPr txBox="1"/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Private Access to the Pyramids of Giza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4753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2D3584A-32A3-F2DA-2879-F62E71C03E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4728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and person standing in front of a stone structure&#10;&#10;Description automatically generated">
            <a:extLst>
              <a:ext uri="{FF2B5EF4-FFF2-40B4-BE49-F238E27FC236}">
                <a16:creationId xmlns:a16="http://schemas.microsoft.com/office/drawing/2014/main" id="{D2E6B142-2A1E-404F-4CF5-788C0A3919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69FD97B-2461-01AB-FCDF-A61DC7C3D5D0}"/>
              </a:ext>
            </a:extLst>
          </p:cNvPr>
          <p:cNvSpPr txBox="1">
            <a:spLocks/>
          </p:cNvSpPr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Access to the Paws of the Sphinx 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0888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2F80B77-A223-032D-2787-63101E066B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439"/>
            <a:ext cx="12288982" cy="687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2520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51CEE84-A900-36CF-3147-33930E0443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1" r="953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232" name="Rectangle 9231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EFE5EB2-070A-EE7F-2E74-8CA2ED73CE55}"/>
              </a:ext>
            </a:extLst>
          </p:cNvPr>
          <p:cNvSpPr txBox="1">
            <a:spLocks/>
          </p:cNvSpPr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Access to the Egyptian Museum</a:t>
            </a:r>
          </a:p>
        </p:txBody>
      </p:sp>
      <p:cxnSp>
        <p:nvCxnSpPr>
          <p:cNvPr id="9234" name="Straight Connector 9233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36" name="Straight Connector 9235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4975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922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CD51B779-21D7-A672-5E8B-46977D8C9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55951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 descr="A mountain with lights at night&#10;&#10;Description automatically generated">
            <a:extLst>
              <a:ext uri="{FF2B5EF4-FFF2-40B4-BE49-F238E27FC236}">
                <a16:creationId xmlns:a16="http://schemas.microsoft.com/office/drawing/2014/main" id="{3F742595-DA56-CFEA-B6CC-6162F0C15D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3D521A9-DD85-F28D-B498-869143E00594}"/>
              </a:ext>
            </a:extLst>
          </p:cNvPr>
          <p:cNvSpPr txBox="1">
            <a:spLocks/>
          </p:cNvSpPr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Private Access to Archeological sites at Night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02139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57" name="Rectangle 14356">
            <a:extLst>
              <a:ext uri="{FF2B5EF4-FFF2-40B4-BE49-F238E27FC236}">
                <a16:creationId xmlns:a16="http://schemas.microsoft.com/office/drawing/2014/main" id="{99D1FD2A-2BBA-4B7A-80E4-09314FE25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14342" name="Picture 6">
            <a:extLst>
              <a:ext uri="{FF2B5EF4-FFF2-40B4-BE49-F238E27FC236}">
                <a16:creationId xmlns:a16="http://schemas.microsoft.com/office/drawing/2014/main" id="{9607655C-1A92-036B-4FD6-B99DEB342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44" r="1651" b="-1"/>
          <a:stretch/>
        </p:blipFill>
        <p:spPr bwMode="auto">
          <a:xfrm>
            <a:off x="321731" y="557189"/>
            <a:ext cx="7086768" cy="57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D986FEE-423B-995B-60B1-508C0A696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"/>
          <a:stretch/>
        </p:blipFill>
        <p:spPr bwMode="auto">
          <a:xfrm>
            <a:off x="7601026" y="557189"/>
            <a:ext cx="4269242" cy="57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96688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stone temple at night&#10;&#10;AI-generated content may be incorrect.">
            <a:extLst>
              <a:ext uri="{FF2B5EF4-FFF2-40B4-BE49-F238E27FC236}">
                <a16:creationId xmlns:a16="http://schemas.microsoft.com/office/drawing/2014/main" id="{3504B12D-AB92-414B-1E93-518819200F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47" b="14667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457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men posing for a photo&#10;&#10;Description automatically generated">
            <a:extLst>
              <a:ext uri="{FF2B5EF4-FFF2-40B4-BE49-F238E27FC236}">
                <a16:creationId xmlns:a16="http://schemas.microsoft.com/office/drawing/2014/main" id="{3DDEE713-CF67-DAD4-A13E-DCED3D52A5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13" b="6001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E47350-E8F1-FFE0-8E17-9131E9024327}"/>
              </a:ext>
            </a:extLst>
          </p:cNvPr>
          <p:cNvSpPr txBox="1"/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Who is HEJ ?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2346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>
            <a:extLst>
              <a:ext uri="{FF2B5EF4-FFF2-40B4-BE49-F238E27FC236}">
                <a16:creationId xmlns:a16="http://schemas.microsoft.com/office/drawing/2014/main" id="{06989AEE-6C8E-C4A3-4F56-183173B14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9" name="Rectangle 1331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27C1FDF-0B44-7DAF-3E73-EF1996885CBA}"/>
              </a:ext>
            </a:extLst>
          </p:cNvPr>
          <p:cNvSpPr txBox="1">
            <a:spLocks/>
          </p:cNvSpPr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Helicopter Ride Over the Pyramids</a:t>
            </a:r>
          </a:p>
        </p:txBody>
      </p:sp>
      <p:cxnSp>
        <p:nvCxnSpPr>
          <p:cNvPr id="13321" name="Straight Connector 1332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23" name="Straight Connector 1332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48477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7" name="Picture 6" descr="A child sitting in a helicopter&#10;&#10;Description automatically generated">
            <a:extLst>
              <a:ext uri="{FF2B5EF4-FFF2-40B4-BE49-F238E27FC236}">
                <a16:creationId xmlns:a16="http://schemas.microsoft.com/office/drawing/2014/main" id="{3C72FF43-46CA-409C-9987-BD0DDEDE2B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9" r="-2" b="-2"/>
          <a:stretch/>
        </p:blipFill>
        <p:spPr>
          <a:xfrm>
            <a:off x="6247544" y="475748"/>
            <a:ext cx="5668684" cy="5743618"/>
          </a:xfrm>
          <a:prstGeom prst="rect">
            <a:avLst/>
          </a:prstGeom>
        </p:spPr>
      </p:pic>
      <p:pic>
        <p:nvPicPr>
          <p:cNvPr id="5" name="Picture 4" descr="A view of the pyramids from a window&#10;&#10;Description automatically generated">
            <a:extLst>
              <a:ext uri="{FF2B5EF4-FFF2-40B4-BE49-F238E27FC236}">
                <a16:creationId xmlns:a16="http://schemas.microsoft.com/office/drawing/2014/main" id="{CED37320-37E5-A8EC-7ED6-44EA9A44C9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03" r="22220" b="-1"/>
          <a:stretch/>
        </p:blipFill>
        <p:spPr>
          <a:xfrm>
            <a:off x="275772" y="475748"/>
            <a:ext cx="5674893" cy="574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0871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AD18A-48A7-C8A6-22C0-3671FA5B1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1485C0-3C01-8409-F5C0-8E25576805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A group of people in a boat&#10;&#10;Description automatically generated">
            <a:extLst>
              <a:ext uri="{FF2B5EF4-FFF2-40B4-BE49-F238E27FC236}">
                <a16:creationId xmlns:a16="http://schemas.microsoft.com/office/drawing/2014/main" id="{EAAD6ADD-95C8-8069-FD1D-F6F1991EC9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A5B82C-9828-39C3-C58D-D3EB02200886}"/>
              </a:ext>
            </a:extLst>
          </p:cNvPr>
          <p:cNvSpPr txBox="1"/>
          <p:nvPr/>
        </p:nvSpPr>
        <p:spPr>
          <a:xfrm>
            <a:off x="1063752" y="768953"/>
            <a:ext cx="10058400" cy="8246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 fontScale="92500" lnSpcReduction="20000"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Authentic Experiences </a:t>
            </a:r>
          </a:p>
        </p:txBody>
      </p:sp>
    </p:spTree>
    <p:extLst>
      <p:ext uri="{BB962C8B-B14F-4D97-AF65-F5344CB8AC3E}">
        <p14:creationId xmlns:p14="http://schemas.microsoft.com/office/powerpoint/2010/main" val="26821891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 descr="A person kneeling next to a crate of tomatoes&#10;&#10;AI-generated content may be incorrect.">
            <a:extLst>
              <a:ext uri="{FF2B5EF4-FFF2-40B4-BE49-F238E27FC236}">
                <a16:creationId xmlns:a16="http://schemas.microsoft.com/office/drawing/2014/main" id="{974671DD-8E3E-132E-526C-22F3C3D5BC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13" b="3498"/>
          <a:stretch>
            <a:fillRect/>
          </a:stretch>
        </p:blipFill>
        <p:spPr>
          <a:xfrm>
            <a:off x="20" y="-264160"/>
            <a:ext cx="12191980" cy="712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5300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In Photos: Egyptian Adventurers Kayak the Length of the Nile ...">
            <a:extLst>
              <a:ext uri="{FF2B5EF4-FFF2-40B4-BE49-F238E27FC236}">
                <a16:creationId xmlns:a16="http://schemas.microsoft.com/office/drawing/2014/main" id="{971C4F21-2B78-93ED-6907-E4BF162B0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62" b="16338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5" name="Rectangle 7174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84FBA7B-0182-0606-8EEC-9E3521C1668A}"/>
              </a:ext>
            </a:extLst>
          </p:cNvPr>
          <p:cNvSpPr txBox="1">
            <a:spLocks/>
          </p:cNvSpPr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Kayaking on the Nile</a:t>
            </a:r>
          </a:p>
        </p:txBody>
      </p:sp>
      <p:cxnSp>
        <p:nvCxnSpPr>
          <p:cNvPr id="7177" name="Straight Connector 7176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79" name="Straight Connector 7178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18694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>
            <a:extLst>
              <a:ext uri="{FF2B5EF4-FFF2-40B4-BE49-F238E27FC236}">
                <a16:creationId xmlns:a16="http://schemas.microsoft.com/office/drawing/2014/main" id="{922B0906-511B-BB65-4E78-92299BF51C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1" name="Rectangle 820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17CEF10-0A6A-066C-A012-CD34B17B2A88}"/>
              </a:ext>
            </a:extLst>
          </p:cNvPr>
          <p:cNvSpPr txBox="1">
            <a:spLocks/>
          </p:cNvSpPr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Family Hosted Dinners</a:t>
            </a:r>
          </a:p>
        </p:txBody>
      </p:sp>
      <p:cxnSp>
        <p:nvCxnSpPr>
          <p:cNvPr id="8203" name="Straight Connector 820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05" name="Straight Connector 820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87081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26DB61-DABB-F7A5-28BA-B627E74DEA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11" r="-1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6E8B175-1FFA-8A38-1458-F99047A24A2F}"/>
              </a:ext>
            </a:extLst>
          </p:cNvPr>
          <p:cNvSpPr txBox="1">
            <a:spLocks/>
          </p:cNvSpPr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Cooking Classes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49160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70956105-F932-985A-56E2-24D406AA9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1" name="Rectangle 1127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0E2F13-6D47-5915-8B57-FFA99F181FB1}"/>
              </a:ext>
            </a:extLst>
          </p:cNvPr>
          <p:cNvSpPr txBox="1">
            <a:spLocks/>
          </p:cNvSpPr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Bedouin Dinners</a:t>
            </a:r>
          </a:p>
        </p:txBody>
      </p:sp>
      <p:cxnSp>
        <p:nvCxnSpPr>
          <p:cNvPr id="11273" name="Straight Connector 1127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75" name="Straight Connector 1127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8177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>
            <a:extLst>
              <a:ext uri="{FF2B5EF4-FFF2-40B4-BE49-F238E27FC236}">
                <a16:creationId xmlns:a16="http://schemas.microsoft.com/office/drawing/2014/main" id="{D6794389-32C9-60C2-E12A-601E77EAA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7" name="Rectangle 25606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021C1B2-FDEB-9DCD-19F9-435367A576B4}"/>
              </a:ext>
            </a:extLst>
          </p:cNvPr>
          <p:cNvSpPr txBox="1">
            <a:spLocks/>
          </p:cNvSpPr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Desert Safaris</a:t>
            </a:r>
          </a:p>
        </p:txBody>
      </p:sp>
      <p:cxnSp>
        <p:nvCxnSpPr>
          <p:cNvPr id="25609" name="Straight Connector 25608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11" name="Straight Connector 25610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701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sitting at a table with food on it&#10;&#10;Description automatically generated">
            <a:extLst>
              <a:ext uri="{FF2B5EF4-FFF2-40B4-BE49-F238E27FC236}">
                <a16:creationId xmlns:a16="http://schemas.microsoft.com/office/drawing/2014/main" id="{B44106DA-D062-02DA-5BFF-61E202D040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3972958-0221-FA4B-E3F7-F3EBF492C040}"/>
              </a:ext>
            </a:extLst>
          </p:cNvPr>
          <p:cNvSpPr txBox="1">
            <a:spLocks/>
          </p:cNvSpPr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Legendary Felucca Lunches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6947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15E7012-3912-08FE-30F3-01242B6F24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245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E1F4B6-3D94-0EF3-BC2E-3DA1D3076268}"/>
              </a:ext>
            </a:extLst>
          </p:cNvPr>
          <p:cNvSpPr txBox="1"/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Our Team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0181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3A930249-8242-4E2B-AF17-C01826488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5BDD999-C5E1-4B3E-A710-768673819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" name="Picture 4" descr="A white airplane on a runway&#10;&#10;Description automatically generated">
            <a:extLst>
              <a:ext uri="{FF2B5EF4-FFF2-40B4-BE49-F238E27FC236}">
                <a16:creationId xmlns:a16="http://schemas.microsoft.com/office/drawing/2014/main" id="{CFD09AB3-5B01-DC61-B301-6C0F8924038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A1EBE9D-253F-B0B3-1989-974E5A162BFB}"/>
              </a:ext>
            </a:extLst>
          </p:cNvPr>
          <p:cNvSpPr txBox="1">
            <a:spLocks/>
          </p:cNvSpPr>
          <p:nvPr/>
        </p:nvSpPr>
        <p:spPr>
          <a:xfrm>
            <a:off x="1196656" y="720436"/>
            <a:ext cx="9795637" cy="76619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Ultra Luxury Experiences </a:t>
            </a:r>
          </a:p>
        </p:txBody>
      </p:sp>
    </p:spTree>
    <p:extLst>
      <p:ext uri="{BB962C8B-B14F-4D97-AF65-F5344CB8AC3E}">
        <p14:creationId xmlns:p14="http://schemas.microsoft.com/office/powerpoint/2010/main" val="28321697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he inside of an airplane&#10;&#10;Description automatically generated">
            <a:extLst>
              <a:ext uri="{FF2B5EF4-FFF2-40B4-BE49-F238E27FC236}">
                <a16:creationId xmlns:a16="http://schemas.microsoft.com/office/drawing/2014/main" id="{DD132487-CC7D-A24A-BE91-4E6DD844F6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5DF5A5E-4828-76A5-9ABF-C3DF4D101106}"/>
              </a:ext>
            </a:extLst>
          </p:cNvPr>
          <p:cNvSpPr txBox="1">
            <a:spLocks/>
          </p:cNvSpPr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Chartering Private Jet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53524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bottle of wine&#10;&#10;Description automatically generated">
            <a:extLst>
              <a:ext uri="{FF2B5EF4-FFF2-40B4-BE49-F238E27FC236}">
                <a16:creationId xmlns:a16="http://schemas.microsoft.com/office/drawing/2014/main" id="{ED3E1296-E7EC-08DC-D429-D886270C70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7424" name="Rectangle 17423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3E95234-AED3-A2F3-A363-A2982AF474FF}"/>
              </a:ext>
            </a:extLst>
          </p:cNvPr>
          <p:cNvSpPr txBox="1">
            <a:spLocks/>
          </p:cNvSpPr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Private Dinner overlooking the Pyramids</a:t>
            </a:r>
          </a:p>
        </p:txBody>
      </p:sp>
      <p:cxnSp>
        <p:nvCxnSpPr>
          <p:cNvPr id="17426" name="Straight Connector 17425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28" name="Straight Connector 17427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74417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65E32D7-B7F7-A772-9F43-00E2EBD19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6824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1EF29A58-9C32-FB5B-6343-7750995911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36" b="2093"/>
          <a:stretch>
            <a:fillRect/>
          </a:stretch>
        </p:blipFill>
        <p:spPr bwMode="auto">
          <a:xfrm>
            <a:off x="0" y="-81278"/>
            <a:ext cx="12191980" cy="733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5" name="Rectangle 2054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EE2B91B-D560-AFF0-3793-C6600068E8CC}"/>
              </a:ext>
            </a:extLst>
          </p:cNvPr>
          <p:cNvSpPr txBox="1">
            <a:spLocks/>
          </p:cNvSpPr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Private Dinner at the Temples </a:t>
            </a:r>
          </a:p>
        </p:txBody>
      </p:sp>
      <p:cxnSp>
        <p:nvCxnSpPr>
          <p:cNvPr id="2057" name="Straight Connector 2056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9" name="Straight Connector 2058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88242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A6927656-8E0E-F42C-9652-6BAE87048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10" b="16204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2406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410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93983B12-95AC-11AB-394A-6728B8377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2" b="1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40640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sitting around a table&#10;&#10;AI-generated content may be incorrect.">
            <a:extLst>
              <a:ext uri="{FF2B5EF4-FFF2-40B4-BE49-F238E27FC236}">
                <a16:creationId xmlns:a16="http://schemas.microsoft.com/office/drawing/2014/main" id="{1805E488-CA93-F31C-6EC2-C3F58D8E4B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64" b="835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1C24DA-346B-1CD9-3309-F57F447B3CB2}"/>
              </a:ext>
            </a:extLst>
          </p:cNvPr>
          <p:cNvSpPr txBox="1"/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Private Dinners at Palaces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4169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group of people in a room with a chandelier&#10;&#10;AI-generated content may be incorrect.">
            <a:extLst>
              <a:ext uri="{FF2B5EF4-FFF2-40B4-BE49-F238E27FC236}">
                <a16:creationId xmlns:a16="http://schemas.microsoft.com/office/drawing/2014/main" id="{02C1FF66-9D39-90F9-7D19-57E8CB2959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17" b="16497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3736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men standing in a room&#10;&#10;AI-generated content may be incorrect.">
            <a:extLst>
              <a:ext uri="{FF2B5EF4-FFF2-40B4-BE49-F238E27FC236}">
                <a16:creationId xmlns:a16="http://schemas.microsoft.com/office/drawing/2014/main" id="{646E46D8-7763-2D88-0039-6228D9522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ED8D4D-0A5D-6D0D-65E7-D688120B6BA1}"/>
              </a:ext>
            </a:extLst>
          </p:cNvPr>
          <p:cNvSpPr txBox="1"/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Private Dinners at Museums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4017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8DA4298-DB8D-5B20-B508-6EC8E7643BA0}"/>
              </a:ext>
            </a:extLst>
          </p:cNvPr>
          <p:cNvSpPr txBox="1"/>
          <p:nvPr/>
        </p:nvSpPr>
        <p:spPr>
          <a:xfrm>
            <a:off x="1523998" y="4596884"/>
            <a:ext cx="914400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We are a regional destination management company specializing in Egypt, Jordan, and Dubai.</a:t>
            </a:r>
            <a:endParaRPr lang="en-US" sz="3600" dirty="0"/>
          </a:p>
        </p:txBody>
      </p:sp>
      <p:pic>
        <p:nvPicPr>
          <p:cNvPr id="9" name="Picture 8" descr="A map of a river&#10;&#10;Description automatically generated">
            <a:extLst>
              <a:ext uri="{FF2B5EF4-FFF2-40B4-BE49-F238E27FC236}">
                <a16:creationId xmlns:a16="http://schemas.microsoft.com/office/drawing/2014/main" id="{2BC7606F-2146-9D07-2A55-0C53E952AA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41466" y="-3010776"/>
            <a:ext cx="3709068" cy="107442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1B94A9D-04A8-93FA-A37F-79411E89163C}"/>
              </a:ext>
            </a:extLst>
          </p:cNvPr>
          <p:cNvSpPr/>
          <p:nvPr/>
        </p:nvSpPr>
        <p:spPr>
          <a:xfrm>
            <a:off x="1314450" y="1700212"/>
            <a:ext cx="209548" cy="204788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A5A22F2-D46B-3507-0992-5739325C2869}"/>
              </a:ext>
            </a:extLst>
          </p:cNvPr>
          <p:cNvSpPr/>
          <p:nvPr/>
        </p:nvSpPr>
        <p:spPr>
          <a:xfrm>
            <a:off x="3019425" y="914399"/>
            <a:ext cx="209548" cy="204788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0688CA9-A380-D305-0E24-DD24865655C9}"/>
              </a:ext>
            </a:extLst>
          </p:cNvPr>
          <p:cNvSpPr/>
          <p:nvPr/>
        </p:nvSpPr>
        <p:spPr>
          <a:xfrm>
            <a:off x="10059307" y="3565297"/>
            <a:ext cx="209548" cy="204788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8519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0FD60D5-5D3C-CDE8-4025-40B05D98A8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3458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06683D9-9B1D-F122-1AD4-D62E834347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CA90671-FBBE-F541-3781-13F5C4A90EC0}"/>
              </a:ext>
            </a:extLst>
          </p:cNvPr>
          <p:cNvSpPr txBox="1">
            <a:spLocks/>
          </p:cNvSpPr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Champagne Felucca Breakfast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31636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ot air balloons in the sky&#10;&#10;Description automatically generated">
            <a:extLst>
              <a:ext uri="{FF2B5EF4-FFF2-40B4-BE49-F238E27FC236}">
                <a16:creationId xmlns:a16="http://schemas.microsoft.com/office/drawing/2014/main" id="{76196186-A617-6EFA-BC90-778F98250F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FFB4ED7-A7D2-2A96-930E-F26B7E10B15D}"/>
              </a:ext>
            </a:extLst>
          </p:cNvPr>
          <p:cNvSpPr txBox="1">
            <a:spLocks/>
          </p:cNvSpPr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Private Hot air Balloon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63553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sitting around a table&#10;&#10;AI-generated content may be incorrect.">
            <a:extLst>
              <a:ext uri="{FF2B5EF4-FFF2-40B4-BE49-F238E27FC236}">
                <a16:creationId xmlns:a16="http://schemas.microsoft.com/office/drawing/2014/main" id="{946F8C82-4A36-B9A7-554F-B3F283E234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39A7C04-F560-9B5C-3354-E0F77365DA84}"/>
              </a:ext>
            </a:extLst>
          </p:cNvPr>
          <p:cNvSpPr txBox="1">
            <a:spLocks/>
          </p:cNvSpPr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Meeting with Iconic figures Politicians and Archeologists  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837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A city next to a body of water&#10;&#10;Description automatically generated">
            <a:extLst>
              <a:ext uri="{FF2B5EF4-FFF2-40B4-BE49-F238E27FC236}">
                <a16:creationId xmlns:a16="http://schemas.microsoft.com/office/drawing/2014/main" id="{D6669F86-6AD1-BBCA-18FA-84EF53CEF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9" name="Rectangle 106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FF14181-44DE-6E29-CF87-2F2A3075D434}"/>
              </a:ext>
            </a:extLst>
          </p:cNvPr>
          <p:cNvSpPr txBox="1">
            <a:spLocks/>
          </p:cNvSpPr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Accommodations </a:t>
            </a:r>
          </a:p>
        </p:txBody>
      </p:sp>
      <p:cxnSp>
        <p:nvCxnSpPr>
          <p:cNvPr id="1071" name="Straight Connector 107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3" name="Straight Connector 107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52829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our Seasons Hotel Cairo at Nile Plaza, Cairo – Updated 2023 Prices">
            <a:extLst>
              <a:ext uri="{FF2B5EF4-FFF2-40B4-BE49-F238E27FC236}">
                <a16:creationId xmlns:a16="http://schemas.microsoft.com/office/drawing/2014/main" id="{BF586521-D7E2-D731-A2C0-70301EA7DE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1" b="811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7D16BE2-896F-0BC6-A60B-3C3306541178}"/>
              </a:ext>
            </a:extLst>
          </p:cNvPr>
          <p:cNvSpPr txBox="1">
            <a:spLocks/>
          </p:cNvSpPr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Luxury Hotels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02636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00" name="Rectangle 1539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4" descr="Four Seasons Hotel Cairo at Nile Plaza, Cairo – Updated 2023 Prices">
            <a:extLst>
              <a:ext uri="{FF2B5EF4-FFF2-40B4-BE49-F238E27FC236}">
                <a16:creationId xmlns:a16="http://schemas.microsoft.com/office/drawing/2014/main" id="{95810EF1-8AF7-F043-6F83-6C1331AA69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1" b="8110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F90477C-5FCC-55A4-CD24-55A30EA4DAAC}"/>
              </a:ext>
            </a:extLst>
          </p:cNvPr>
          <p:cNvSpPr txBox="1">
            <a:spLocks/>
          </p:cNvSpPr>
          <p:nvPr/>
        </p:nvSpPr>
        <p:spPr>
          <a:xfrm>
            <a:off x="1524000" y="2989942"/>
            <a:ext cx="9144000" cy="10329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6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Four Seasons at Nile Plaza</a:t>
            </a:r>
          </a:p>
        </p:txBody>
      </p:sp>
    </p:spTree>
    <p:extLst>
      <p:ext uri="{BB962C8B-B14F-4D97-AF65-F5344CB8AC3E}">
        <p14:creationId xmlns:p14="http://schemas.microsoft.com/office/powerpoint/2010/main" val="15543126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C2997EE-0889-44C3-AC0D-18F26AC9A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2" descr="Cairo Italian Restaurant | Riviera at Four Seasons">
            <a:extLst>
              <a:ext uri="{FF2B5EF4-FFF2-40B4-BE49-F238E27FC236}">
                <a16:creationId xmlns:a16="http://schemas.microsoft.com/office/drawing/2014/main" id="{11097CB5-F7CA-863A-C6CF-8E8630963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" r="971" b="1"/>
          <a:stretch/>
        </p:blipFill>
        <p:spPr bwMode="auto">
          <a:xfrm>
            <a:off x="5622233" y="10"/>
            <a:ext cx="6569769" cy="3750724"/>
          </a:xfrm>
          <a:custGeom>
            <a:avLst/>
            <a:gdLst/>
            <a:ahLst/>
            <a:cxnLst/>
            <a:rect l="l" t="t" r="r" b="b"/>
            <a:pathLst>
              <a:path w="6569769" h="3750734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erson sitting in a swimming pool&#10;&#10;Description automatically generated">
            <a:extLst>
              <a:ext uri="{FF2B5EF4-FFF2-40B4-BE49-F238E27FC236}">
                <a16:creationId xmlns:a16="http://schemas.microsoft.com/office/drawing/2014/main" id="{71A53D51-E060-1153-DE72-557503E58B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3" b="3217"/>
          <a:stretch/>
        </p:blipFill>
        <p:spPr>
          <a:xfrm>
            <a:off x="4182011" y="3887894"/>
            <a:ext cx="8009991" cy="2970106"/>
          </a:xfrm>
          <a:custGeom>
            <a:avLst/>
            <a:gdLst/>
            <a:ahLst/>
            <a:cxnLst/>
            <a:rect l="l" t="t" r="r" b="b"/>
            <a:pathLst>
              <a:path w="8009991" h="2970106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</p:spPr>
      </p:pic>
      <p:pic>
        <p:nvPicPr>
          <p:cNvPr id="7" name="Picture 6" descr="A large bed with a large window overlooking a city&#10;&#10;Description automatically generated">
            <a:extLst>
              <a:ext uri="{FF2B5EF4-FFF2-40B4-BE49-F238E27FC236}">
                <a16:creationId xmlns:a16="http://schemas.microsoft.com/office/drawing/2014/main" id="{B3535D7E-8B8F-05CE-D256-ABDD6FE9F8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24" r="7434"/>
          <a:stretch/>
        </p:blipFill>
        <p:spPr>
          <a:xfrm>
            <a:off x="20" y="10"/>
            <a:ext cx="7503091" cy="6857990"/>
          </a:xfrm>
          <a:custGeom>
            <a:avLst/>
            <a:gdLst/>
            <a:ahLst/>
            <a:cxnLst/>
            <a:rect l="l" t="t" r="r" b="b"/>
            <a:pathLst>
              <a:path w="7503111" h="6858000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4041567" y="6852993"/>
                </a:lnTo>
                <a:lnTo>
                  <a:pt x="7503111" y="6852993"/>
                </a:lnTo>
                <a:lnTo>
                  <a:pt x="7503111" y="6852994"/>
                </a:lnTo>
                <a:lnTo>
                  <a:pt x="1647632" y="6852994"/>
                </a:lnTo>
                <a:lnTo>
                  <a:pt x="1647632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9190707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2" name="Rectangle 2061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0" name="Picture 2" descr="St. Regis Residences Cairo | Homepage | Official Site">
            <a:extLst>
              <a:ext uri="{FF2B5EF4-FFF2-40B4-BE49-F238E27FC236}">
                <a16:creationId xmlns:a16="http://schemas.microsoft.com/office/drawing/2014/main" id="{04425A5F-C7F0-4EC6-6F38-D70D97113B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-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3A229F3-612B-6B8A-25E0-A0674466AB14}"/>
              </a:ext>
            </a:extLst>
          </p:cNvPr>
          <p:cNvSpPr txBox="1">
            <a:spLocks/>
          </p:cNvSpPr>
          <p:nvPr/>
        </p:nvSpPr>
        <p:spPr>
          <a:xfrm>
            <a:off x="1524000" y="2883501"/>
            <a:ext cx="9144000" cy="109099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6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St. Regis Cairo</a:t>
            </a:r>
          </a:p>
        </p:txBody>
      </p:sp>
    </p:spTree>
    <p:extLst>
      <p:ext uri="{BB962C8B-B14F-4D97-AF65-F5344CB8AC3E}">
        <p14:creationId xmlns:p14="http://schemas.microsoft.com/office/powerpoint/2010/main" val="22707681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7" name="Rectangle 4106">
            <a:extLst>
              <a:ext uri="{FF2B5EF4-FFF2-40B4-BE49-F238E27FC236}">
                <a16:creationId xmlns:a16="http://schemas.microsoft.com/office/drawing/2014/main" id="{6C2997EE-0889-44C3-AC0D-18F26AC9A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100" name="Picture 4" descr="The St. Regis Cairo - Enjoy Panoramic Views of the Nile &amp; Old Cairo">
            <a:extLst>
              <a:ext uri="{FF2B5EF4-FFF2-40B4-BE49-F238E27FC236}">
                <a16:creationId xmlns:a16="http://schemas.microsoft.com/office/drawing/2014/main" id="{0538716A-A8F6-A9B5-D303-C61DA1327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71" r="-3" b="-3"/>
          <a:stretch/>
        </p:blipFill>
        <p:spPr bwMode="auto">
          <a:xfrm>
            <a:off x="5622233" y="10"/>
            <a:ext cx="6569769" cy="3750724"/>
          </a:xfrm>
          <a:custGeom>
            <a:avLst/>
            <a:gdLst/>
            <a:ahLst/>
            <a:cxnLst/>
            <a:rect l="l" t="t" r="r" b="b"/>
            <a:pathLst>
              <a:path w="6569769" h="3750734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The St. Regis Cairo Pool: Pictures &amp; Reviews - Tripadvisor">
            <a:extLst>
              <a:ext uri="{FF2B5EF4-FFF2-40B4-BE49-F238E27FC236}">
                <a16:creationId xmlns:a16="http://schemas.microsoft.com/office/drawing/2014/main" id="{423294ED-2020-075F-CBF6-7DFAF56F8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94" b="12855"/>
          <a:stretch/>
        </p:blipFill>
        <p:spPr bwMode="auto">
          <a:xfrm>
            <a:off x="4182011" y="3887894"/>
            <a:ext cx="8009991" cy="2970106"/>
          </a:xfrm>
          <a:custGeom>
            <a:avLst/>
            <a:gdLst/>
            <a:ahLst/>
            <a:cxnLst/>
            <a:rect l="l" t="t" r="r" b="b"/>
            <a:pathLst>
              <a:path w="8009991" h="2970106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THE ST. REGIS CAIRO - Updated 2024 Prices &amp; Hotel Reviews (Egypt)">
            <a:extLst>
              <a:ext uri="{FF2B5EF4-FFF2-40B4-BE49-F238E27FC236}">
                <a16:creationId xmlns:a16="http://schemas.microsoft.com/office/drawing/2014/main" id="{D2A2510A-F59B-CC28-4AB2-DFB1D6D310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66" r="-976" b="-2"/>
          <a:stretch/>
        </p:blipFill>
        <p:spPr bwMode="auto">
          <a:xfrm>
            <a:off x="20" y="10"/>
            <a:ext cx="7503091" cy="6857990"/>
          </a:xfrm>
          <a:custGeom>
            <a:avLst/>
            <a:gdLst/>
            <a:ahLst/>
            <a:cxnLst/>
            <a:rect l="l" t="t" r="r" b="b"/>
            <a:pathLst>
              <a:path w="7503111" h="6858000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4041567" y="6852993"/>
                </a:lnTo>
                <a:lnTo>
                  <a:pt x="7503111" y="6852993"/>
                </a:lnTo>
                <a:lnTo>
                  <a:pt x="7503111" y="6852994"/>
                </a:lnTo>
                <a:lnTo>
                  <a:pt x="1647632" y="6852994"/>
                </a:lnTo>
                <a:lnTo>
                  <a:pt x="1647632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8292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9DB19A2-3528-C9F5-0F9D-EEF763E02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334" y="90054"/>
            <a:ext cx="5054532" cy="6677891"/>
          </a:xfrm>
        </p:spPr>
        <p:txBody>
          <a:bodyPr>
            <a:noAutofit/>
          </a:bodyPr>
          <a:lstStyle/>
          <a:p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Our team is fully comprised of Egyptians, proudly born and raised in Egypt, which gives us a rich and authentic Egyptian background.</a:t>
            </a:r>
            <a:b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endParaRPr lang="en-US" sz="1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As a midsize luxury company, we emphasize quality and exclusivity over mass production.</a:t>
            </a:r>
            <a:b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endParaRPr lang="en-US" sz="1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We offer a wide array of unique, off-the-beaten-path experiences that you won’t find elsewhere.</a:t>
            </a:r>
            <a:endParaRPr lang="en-US" sz="1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Our focus is on providing genuine, authentic experiences rather than commercialized offerings.</a:t>
            </a:r>
            <a:b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endParaRPr lang="en-US" sz="1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Rather than imposing Western culture, we tailor the beauty of Egyptian culture to resonate with Western travelers.</a:t>
            </a:r>
            <a:b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endParaRPr lang="en-US" sz="1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We are committed to fostering meaningful connections between people.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C09202-8019-F449-92FE-74229D5296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32" t="8796" r="3258"/>
          <a:stretch/>
        </p:blipFill>
        <p:spPr>
          <a:xfrm>
            <a:off x="5200866" y="314071"/>
            <a:ext cx="6786768" cy="6229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74650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8" name="Rectangle 513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Four Seasons Hotel Cairo at The First Residence">
            <a:extLst>
              <a:ext uri="{FF2B5EF4-FFF2-40B4-BE49-F238E27FC236}">
                <a16:creationId xmlns:a16="http://schemas.microsoft.com/office/drawing/2014/main" id="{33AE4120-956F-4FD8-7C77-A5910F7C64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D4A4718-1E91-6910-40F7-F63EFD5CF004}"/>
              </a:ext>
            </a:extLst>
          </p:cNvPr>
          <p:cNvSpPr txBox="1">
            <a:spLocks/>
          </p:cNvSpPr>
          <p:nvPr/>
        </p:nvSpPr>
        <p:spPr>
          <a:xfrm>
            <a:off x="1523990" y="2942862"/>
            <a:ext cx="9144000" cy="183125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6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Four Seasons at First Residence </a:t>
            </a:r>
          </a:p>
        </p:txBody>
      </p:sp>
    </p:spTree>
    <p:extLst>
      <p:ext uri="{BB962C8B-B14F-4D97-AF65-F5344CB8AC3E}">
        <p14:creationId xmlns:p14="http://schemas.microsoft.com/office/powerpoint/2010/main" val="10708360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7" name="Rectangle 6156">
            <a:extLst>
              <a:ext uri="{FF2B5EF4-FFF2-40B4-BE49-F238E27FC236}">
                <a16:creationId xmlns:a16="http://schemas.microsoft.com/office/drawing/2014/main" id="{6C2997EE-0889-44C3-AC0D-18F26AC9A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146" name="Picture 2" descr="Four Seasons Cairo At The First Residence, Cairo (updated prices 2024)">
            <a:extLst>
              <a:ext uri="{FF2B5EF4-FFF2-40B4-BE49-F238E27FC236}">
                <a16:creationId xmlns:a16="http://schemas.microsoft.com/office/drawing/2014/main" id="{5B6777A7-AF72-855D-A652-B69438063D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t="11342" b="3127"/>
          <a:stretch/>
        </p:blipFill>
        <p:spPr bwMode="auto">
          <a:xfrm>
            <a:off x="5622233" y="10"/>
            <a:ext cx="6569769" cy="3750724"/>
          </a:xfrm>
          <a:custGeom>
            <a:avLst/>
            <a:gdLst/>
            <a:ahLst/>
            <a:cxnLst/>
            <a:rect l="l" t="t" r="r" b="b"/>
            <a:pathLst>
              <a:path w="6569769" h="3750734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Four Seasons Hotel Cairo at the First Residence | Abercrombie &amp; Kent">
            <a:extLst>
              <a:ext uri="{FF2B5EF4-FFF2-40B4-BE49-F238E27FC236}">
                <a16:creationId xmlns:a16="http://schemas.microsoft.com/office/drawing/2014/main" id="{1EAE868D-E517-FA30-269C-26AA0749F6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27"/>
          <a:stretch/>
        </p:blipFill>
        <p:spPr bwMode="auto">
          <a:xfrm>
            <a:off x="4182011" y="3887894"/>
            <a:ext cx="8009991" cy="2970106"/>
          </a:xfrm>
          <a:custGeom>
            <a:avLst/>
            <a:gdLst/>
            <a:ahLst/>
            <a:cxnLst/>
            <a:rect l="l" t="t" r="r" b="b"/>
            <a:pathLst>
              <a:path w="8009991" h="2970106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ondé Nast Traveler">
            <a:extLst>
              <a:ext uri="{FF2B5EF4-FFF2-40B4-BE49-F238E27FC236}">
                <a16:creationId xmlns:a16="http://schemas.microsoft.com/office/drawing/2014/main" id="{245F1C71-1B48-9A12-48EA-DE9CE96C42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58" r="-1312"/>
          <a:stretch/>
        </p:blipFill>
        <p:spPr bwMode="auto">
          <a:xfrm>
            <a:off x="20" y="10"/>
            <a:ext cx="7503091" cy="6857990"/>
          </a:xfrm>
          <a:custGeom>
            <a:avLst/>
            <a:gdLst/>
            <a:ahLst/>
            <a:cxnLst/>
            <a:rect l="l" t="t" r="r" b="b"/>
            <a:pathLst>
              <a:path w="7503111" h="6858000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4041567" y="6852993"/>
                </a:lnTo>
                <a:lnTo>
                  <a:pt x="7503111" y="6852993"/>
                </a:lnTo>
                <a:lnTo>
                  <a:pt x="7503111" y="6852994"/>
                </a:lnTo>
                <a:lnTo>
                  <a:pt x="1647632" y="6852994"/>
                </a:lnTo>
                <a:lnTo>
                  <a:pt x="1647632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9941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9222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218" name="Picture 2" descr="Kempinski Nile Hotel, Cairo, Cairo (updated prices 2024)">
            <a:extLst>
              <a:ext uri="{FF2B5EF4-FFF2-40B4-BE49-F238E27FC236}">
                <a16:creationId xmlns:a16="http://schemas.microsoft.com/office/drawing/2014/main" id="{EEFA901C-264F-2618-B5B0-9F81DC92C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0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A9B2C77-6668-96D9-872A-DA327FBE13F1}"/>
              </a:ext>
            </a:extLst>
          </p:cNvPr>
          <p:cNvSpPr txBox="1">
            <a:spLocks/>
          </p:cNvSpPr>
          <p:nvPr/>
        </p:nvSpPr>
        <p:spPr>
          <a:xfrm>
            <a:off x="1524000" y="2902856"/>
            <a:ext cx="9144000" cy="1120023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8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kempinski</a:t>
            </a:r>
            <a:r>
              <a:rPr lang="en-US" sz="8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Nile</a:t>
            </a:r>
          </a:p>
        </p:txBody>
      </p:sp>
    </p:spTree>
    <p:extLst>
      <p:ext uri="{BB962C8B-B14F-4D97-AF65-F5344CB8AC3E}">
        <p14:creationId xmlns:p14="http://schemas.microsoft.com/office/powerpoint/2010/main" val="40944314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51" name="Rectangle 10250">
            <a:extLst>
              <a:ext uri="{FF2B5EF4-FFF2-40B4-BE49-F238E27FC236}">
                <a16:creationId xmlns:a16="http://schemas.microsoft.com/office/drawing/2014/main" id="{6C2997EE-0889-44C3-AC0D-18F26AC9A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4" name="Picture 4" descr="Kempinski Nile Hotel, Cairo, Cairo (updated prices 2024)">
            <a:extLst>
              <a:ext uri="{FF2B5EF4-FFF2-40B4-BE49-F238E27FC236}">
                <a16:creationId xmlns:a16="http://schemas.microsoft.com/office/drawing/2014/main" id="{DF0318E3-E9DF-4B6B-FD17-E365ED04AB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-3" b="1642"/>
          <a:stretch/>
        </p:blipFill>
        <p:spPr bwMode="auto">
          <a:xfrm>
            <a:off x="5622233" y="10"/>
            <a:ext cx="6569769" cy="3750724"/>
          </a:xfrm>
          <a:custGeom>
            <a:avLst/>
            <a:gdLst/>
            <a:ahLst/>
            <a:cxnLst/>
            <a:rect l="l" t="t" r="r" b="b"/>
            <a:pathLst>
              <a:path w="6569769" h="3750734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Our Hotel | Kempinski Nile Hotel Cairo">
            <a:extLst>
              <a:ext uri="{FF2B5EF4-FFF2-40B4-BE49-F238E27FC236}">
                <a16:creationId xmlns:a16="http://schemas.microsoft.com/office/drawing/2014/main" id="{E313B1EA-E34F-CCE7-5399-82F6676F2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30" b="15220"/>
          <a:stretch/>
        </p:blipFill>
        <p:spPr bwMode="auto">
          <a:xfrm>
            <a:off x="4182011" y="3887894"/>
            <a:ext cx="8009991" cy="2970106"/>
          </a:xfrm>
          <a:custGeom>
            <a:avLst/>
            <a:gdLst/>
            <a:ahLst/>
            <a:cxnLst/>
            <a:rect l="l" t="t" r="r" b="b"/>
            <a:pathLst>
              <a:path w="8009991" h="2970106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Kempinski Nile Hotel, Cairo, Cairo (updated prices 2024)">
            <a:extLst>
              <a:ext uri="{FF2B5EF4-FFF2-40B4-BE49-F238E27FC236}">
                <a16:creationId xmlns:a16="http://schemas.microsoft.com/office/drawing/2014/main" id="{B3AF9B47-7E47-953F-8CF1-2A32915A3F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8" t="1" r="8282" b="-3"/>
          <a:stretch/>
        </p:blipFill>
        <p:spPr bwMode="auto">
          <a:xfrm>
            <a:off x="20" y="10"/>
            <a:ext cx="7503091" cy="6857990"/>
          </a:xfrm>
          <a:custGeom>
            <a:avLst/>
            <a:gdLst/>
            <a:ahLst/>
            <a:cxnLst/>
            <a:rect l="l" t="t" r="r" b="b"/>
            <a:pathLst>
              <a:path w="7503111" h="6858000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4041567" y="6852993"/>
                </a:lnTo>
                <a:lnTo>
                  <a:pt x="7503111" y="6852993"/>
                </a:lnTo>
                <a:lnTo>
                  <a:pt x="7503111" y="6852994"/>
                </a:lnTo>
                <a:lnTo>
                  <a:pt x="1647632" y="6852994"/>
                </a:lnTo>
                <a:lnTo>
                  <a:pt x="1647632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030659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6" name="Rectangle 11275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6" name="Picture 2" descr="Steigenberger Hotel El Tahrir Cairo, Cairo (updated prices 2024)">
            <a:extLst>
              <a:ext uri="{FF2B5EF4-FFF2-40B4-BE49-F238E27FC236}">
                <a16:creationId xmlns:a16="http://schemas.microsoft.com/office/drawing/2014/main" id="{31E9E8E1-B7A8-3A6F-EF5B-E0DC1E47BD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50" b="24809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0DA86C7-6D78-E5F1-B242-34A7CA2BBA63}"/>
              </a:ext>
            </a:extLst>
          </p:cNvPr>
          <p:cNvSpPr txBox="1">
            <a:spLocks/>
          </p:cNvSpPr>
          <p:nvPr/>
        </p:nvSpPr>
        <p:spPr>
          <a:xfrm>
            <a:off x="1524000" y="2796086"/>
            <a:ext cx="9144000" cy="12658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8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Steigenberger Tahrir </a:t>
            </a:r>
          </a:p>
        </p:txBody>
      </p:sp>
    </p:spTree>
    <p:extLst>
      <p:ext uri="{BB962C8B-B14F-4D97-AF65-F5344CB8AC3E}">
        <p14:creationId xmlns:p14="http://schemas.microsoft.com/office/powerpoint/2010/main" val="20587220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Steigenberger Hotel El Tahrir Cairo, Cairo (updated prices 2024)">
            <a:extLst>
              <a:ext uri="{FF2B5EF4-FFF2-40B4-BE49-F238E27FC236}">
                <a16:creationId xmlns:a16="http://schemas.microsoft.com/office/drawing/2014/main" id="{4CC8A61B-A884-C886-1266-D92A39A515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9" t="2" b="-1"/>
          <a:stretch/>
        </p:blipFill>
        <p:spPr bwMode="auto">
          <a:xfrm>
            <a:off x="7794519" y="3506112"/>
            <a:ext cx="4397481" cy="3351888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Steigenberger Hotel El Tahrir Cairo, Cairo (updated prices 2024)">
            <a:extLst>
              <a:ext uri="{FF2B5EF4-FFF2-40B4-BE49-F238E27FC236}">
                <a16:creationId xmlns:a16="http://schemas.microsoft.com/office/drawing/2014/main" id="{6D545E4E-9465-7455-7124-44778B441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7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Review: Steigenberger Hotel El Tahrir, Cairo - Paliparan">
            <a:extLst>
              <a:ext uri="{FF2B5EF4-FFF2-40B4-BE49-F238E27FC236}">
                <a16:creationId xmlns:a16="http://schemas.microsoft.com/office/drawing/2014/main" id="{CF5137C7-4397-55DE-C2E6-5BC0597DF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4" r="3" b="23188"/>
          <a:stretch/>
        </p:blipFill>
        <p:spPr bwMode="auto">
          <a:xfrm>
            <a:off x="6168189" y="10"/>
            <a:ext cx="6023811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323004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?w=1440&amp;h=550">
            <a:extLst>
              <a:ext uri="{FF2B5EF4-FFF2-40B4-BE49-F238E27FC236}">
                <a16:creationId xmlns:a16="http://schemas.microsoft.com/office/drawing/2014/main" id="{27A1BB7D-EB5C-F5C8-399B-11A985187B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" r="26338" b="-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7" name="Rectangle 5126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2C7639-23AA-C777-1DD0-695CE908012B}"/>
              </a:ext>
            </a:extLst>
          </p:cNvPr>
          <p:cNvSpPr txBox="1">
            <a:spLocks/>
          </p:cNvSpPr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Boutique Hotels </a:t>
            </a:r>
          </a:p>
        </p:txBody>
      </p:sp>
      <p:cxnSp>
        <p:nvCxnSpPr>
          <p:cNvPr id="5129" name="Straight Connector 5128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31" name="Straight Connector 5130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438183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9" name="Rectangle 1331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314" name="Picture 2" descr="Al Moudira Hotel, Luxor (updated prices 2024)">
            <a:extLst>
              <a:ext uri="{FF2B5EF4-FFF2-40B4-BE49-F238E27FC236}">
                <a16:creationId xmlns:a16="http://schemas.microsoft.com/office/drawing/2014/main" id="{3C292A02-D41C-58F3-EC03-269610A07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07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0A7757A-BDAC-8405-C4FF-A6097BD8D07F}"/>
              </a:ext>
            </a:extLst>
          </p:cNvPr>
          <p:cNvSpPr txBox="1">
            <a:spLocks/>
          </p:cNvSpPr>
          <p:nvPr/>
        </p:nvSpPr>
        <p:spPr>
          <a:xfrm>
            <a:off x="1524000" y="2733741"/>
            <a:ext cx="9144000" cy="13905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8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 </a:t>
            </a:r>
            <a:r>
              <a:rPr lang="en-US" sz="8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Moudira</a:t>
            </a:r>
            <a:endParaRPr lang="en-US" sz="80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5329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Al Moudira Hotel, Luxor (updated prices 2024)">
            <a:extLst>
              <a:ext uri="{FF2B5EF4-FFF2-40B4-BE49-F238E27FC236}">
                <a16:creationId xmlns:a16="http://schemas.microsoft.com/office/drawing/2014/main" id="{2A294235-F876-AB4C-EE66-E85B4DD24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" r="11659" b="1"/>
          <a:stretch/>
        </p:blipFill>
        <p:spPr bwMode="auto">
          <a:xfrm>
            <a:off x="7794519" y="3506112"/>
            <a:ext cx="4397481" cy="3351888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AL MOUDIRA HOTEL - Updated 2024 Prices &amp; Reviews (Luxor, Egypt)">
            <a:extLst>
              <a:ext uri="{FF2B5EF4-FFF2-40B4-BE49-F238E27FC236}">
                <a16:creationId xmlns:a16="http://schemas.microsoft.com/office/drawing/2014/main" id="{6F2F978C-8129-9699-EFD3-A5E5CEB30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" r="1" b="1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otel Al Moudira Hotel – Luxor - Luxor, Egypt">
            <a:extLst>
              <a:ext uri="{FF2B5EF4-FFF2-40B4-BE49-F238E27FC236}">
                <a16:creationId xmlns:a16="http://schemas.microsoft.com/office/drawing/2014/main" id="{9254E8EB-27FF-B3A1-E98C-A22B879B1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1" r="13194" b="-2"/>
          <a:stretch/>
        </p:blipFill>
        <p:spPr bwMode="auto">
          <a:xfrm>
            <a:off x="6168189" y="10"/>
            <a:ext cx="6023811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65423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7" name="Rectangle 15366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362" name="Picture 2" descr="Lazib Inn - Book Online">
            <a:extLst>
              <a:ext uri="{FF2B5EF4-FFF2-40B4-BE49-F238E27FC236}">
                <a16:creationId xmlns:a16="http://schemas.microsoft.com/office/drawing/2014/main" id="{74D46F46-ECBE-9298-A7DB-B0719C061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0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F8DC79E-421C-ACA4-EC6B-191B0730EA8E}"/>
              </a:ext>
            </a:extLst>
          </p:cNvPr>
          <p:cNvSpPr txBox="1">
            <a:spLocks/>
          </p:cNvSpPr>
          <p:nvPr/>
        </p:nvSpPr>
        <p:spPr>
          <a:xfrm>
            <a:off x="1766454" y="2955413"/>
            <a:ext cx="8659091" cy="94717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8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Lazib Inn</a:t>
            </a:r>
          </a:p>
        </p:txBody>
      </p:sp>
    </p:spTree>
    <p:extLst>
      <p:ext uri="{BB962C8B-B14F-4D97-AF65-F5344CB8AC3E}">
        <p14:creationId xmlns:p14="http://schemas.microsoft.com/office/powerpoint/2010/main" val="5925917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11" name="Picture 10" descr="A couple of people standing in front of a large statue with Great Sphinx of Giza in the background&#10;&#10;Description automatically generated">
            <a:extLst>
              <a:ext uri="{FF2B5EF4-FFF2-40B4-BE49-F238E27FC236}">
                <a16:creationId xmlns:a16="http://schemas.microsoft.com/office/drawing/2014/main" id="{6E85D9E3-BF6C-A3E2-1DE4-1858845666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96" r="-2" b="9627"/>
          <a:stretch/>
        </p:blipFill>
        <p:spPr>
          <a:xfrm>
            <a:off x="191086" y="171715"/>
            <a:ext cx="5813197" cy="6129087"/>
          </a:xfrm>
          <a:prstGeom prst="rect">
            <a:avLst/>
          </a:prstGeom>
        </p:spPr>
      </p:pic>
      <p:pic>
        <p:nvPicPr>
          <p:cNvPr id="13" name="Picture 12" descr="A group of people standing in a hallway&#10;&#10;Description automatically generated">
            <a:extLst>
              <a:ext uri="{FF2B5EF4-FFF2-40B4-BE49-F238E27FC236}">
                <a16:creationId xmlns:a16="http://schemas.microsoft.com/office/drawing/2014/main" id="{DADF9CC4-F6A5-045E-6975-F893212111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32" r="-2" b="34831"/>
          <a:stretch/>
        </p:blipFill>
        <p:spPr>
          <a:xfrm>
            <a:off x="6196929" y="171716"/>
            <a:ext cx="5803986" cy="3171422"/>
          </a:xfrm>
          <a:prstGeom prst="rect">
            <a:avLst/>
          </a:prstGeom>
        </p:spPr>
      </p:pic>
      <p:pic>
        <p:nvPicPr>
          <p:cNvPr id="9" name="Picture 8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2C34659C-9E60-3519-78CC-70D40910A8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8" r="12562" b="1"/>
          <a:stretch/>
        </p:blipFill>
        <p:spPr>
          <a:xfrm>
            <a:off x="6196929" y="3514856"/>
            <a:ext cx="5786386" cy="27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13548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391" name="Rectangle 16390">
            <a:extLst>
              <a:ext uri="{FF2B5EF4-FFF2-40B4-BE49-F238E27FC236}">
                <a16:creationId xmlns:a16="http://schemas.microsoft.com/office/drawing/2014/main" id="{6C2997EE-0889-44C3-AC0D-18F26AC9A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edroom with a bed and artwork&#10;&#10;Description automatically generated">
            <a:extLst>
              <a:ext uri="{FF2B5EF4-FFF2-40B4-BE49-F238E27FC236}">
                <a16:creationId xmlns:a16="http://schemas.microsoft.com/office/drawing/2014/main" id="{C176A884-E3A8-DFE9-4E8D-B886F0F538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69" r="-3" b="-3"/>
          <a:stretch/>
        </p:blipFill>
        <p:spPr>
          <a:xfrm>
            <a:off x="5622233" y="10"/>
            <a:ext cx="6569769" cy="3750724"/>
          </a:xfrm>
          <a:custGeom>
            <a:avLst/>
            <a:gdLst/>
            <a:ahLst/>
            <a:cxnLst/>
            <a:rect l="l" t="t" r="r" b="b"/>
            <a:pathLst>
              <a:path w="6569769" h="3750734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</p:spPr>
      </p:pic>
      <p:pic>
        <p:nvPicPr>
          <p:cNvPr id="16386" name="Picture 2" descr="Hotel i El Fayoum | Lazib Inn Resort &amp; Spa - TiCATi.com">
            <a:extLst>
              <a:ext uri="{FF2B5EF4-FFF2-40B4-BE49-F238E27FC236}">
                <a16:creationId xmlns:a16="http://schemas.microsoft.com/office/drawing/2014/main" id="{73EB77C3-562C-6301-E51A-029D6EC7E9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5" b="17784"/>
          <a:stretch/>
        </p:blipFill>
        <p:spPr bwMode="auto">
          <a:xfrm>
            <a:off x="4182011" y="3887894"/>
            <a:ext cx="8009991" cy="2970106"/>
          </a:xfrm>
          <a:custGeom>
            <a:avLst/>
            <a:gdLst/>
            <a:ahLst/>
            <a:cxnLst/>
            <a:rect l="l" t="t" r="r" b="b"/>
            <a:pathLst>
              <a:path w="8009991" h="2970106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restaurant with blue chairs and tables&#10;&#10;Description automatically generated">
            <a:extLst>
              <a:ext uri="{FF2B5EF4-FFF2-40B4-BE49-F238E27FC236}">
                <a16:creationId xmlns:a16="http://schemas.microsoft.com/office/drawing/2014/main" id="{B7545C0B-7776-FF82-B18B-01C4E9CA1B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3" r="8312"/>
          <a:stretch/>
        </p:blipFill>
        <p:spPr>
          <a:xfrm>
            <a:off x="20" y="10"/>
            <a:ext cx="7503091" cy="6857990"/>
          </a:xfrm>
          <a:custGeom>
            <a:avLst/>
            <a:gdLst/>
            <a:ahLst/>
            <a:cxnLst/>
            <a:rect l="l" t="t" r="r" b="b"/>
            <a:pathLst>
              <a:path w="7503111" h="6858000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4041567" y="6852993"/>
                </a:lnTo>
                <a:lnTo>
                  <a:pt x="7503111" y="6852993"/>
                </a:lnTo>
                <a:lnTo>
                  <a:pt x="7503111" y="6852994"/>
                </a:lnTo>
                <a:lnTo>
                  <a:pt x="1647632" y="6852994"/>
                </a:lnTo>
                <a:lnTo>
                  <a:pt x="1647632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4534840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ar parked outside of a building&#10;&#10;Description automatically generated">
            <a:extLst>
              <a:ext uri="{FF2B5EF4-FFF2-40B4-BE49-F238E27FC236}">
                <a16:creationId xmlns:a16="http://schemas.microsoft.com/office/drawing/2014/main" id="{D172D7E2-C965-4D53-8853-4FF4547AC5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83" b="371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41E654-A8C1-D843-5264-A6C083C7CF7D}"/>
              </a:ext>
            </a:extLst>
          </p:cNvPr>
          <p:cNvSpPr txBox="1">
            <a:spLocks/>
          </p:cNvSpPr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Historic Hotels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052419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5" name="Rectangle 17414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410" name="Picture 2" descr="Hotels in Aswān, Egypt | Sofitel Legend Old Cataract Aswan | Historic  Hotels in Africa">
            <a:extLst>
              <a:ext uri="{FF2B5EF4-FFF2-40B4-BE49-F238E27FC236}">
                <a16:creationId xmlns:a16="http://schemas.microsoft.com/office/drawing/2014/main" id="{287224D3-A661-1226-5597-F6E6190AA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6" r="6411" b="-1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B20A68-B303-6E63-AA7D-D8CF28BD29DF}"/>
              </a:ext>
            </a:extLst>
          </p:cNvPr>
          <p:cNvSpPr txBox="1">
            <a:spLocks/>
          </p:cNvSpPr>
          <p:nvPr/>
        </p:nvSpPr>
        <p:spPr>
          <a:xfrm>
            <a:off x="450272" y="2791690"/>
            <a:ext cx="11291455" cy="12746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7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Sofitel Legend Old Cataract</a:t>
            </a:r>
          </a:p>
        </p:txBody>
      </p:sp>
    </p:spTree>
    <p:extLst>
      <p:ext uri="{BB962C8B-B14F-4D97-AF65-F5344CB8AC3E}">
        <p14:creationId xmlns:p14="http://schemas.microsoft.com/office/powerpoint/2010/main" val="31005512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6C2997EE-0889-44C3-AC0D-18F26AC9A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edroom with a glass door&#10;&#10;Description automatically generated">
            <a:extLst>
              <a:ext uri="{FF2B5EF4-FFF2-40B4-BE49-F238E27FC236}">
                <a16:creationId xmlns:a16="http://schemas.microsoft.com/office/drawing/2014/main" id="{99252716-3FB1-3224-48DD-6AD72C22AD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t="11007" b="3140"/>
          <a:stretch/>
        </p:blipFill>
        <p:spPr>
          <a:xfrm>
            <a:off x="5622233" y="10"/>
            <a:ext cx="6569769" cy="3750724"/>
          </a:xfrm>
          <a:custGeom>
            <a:avLst/>
            <a:gdLst/>
            <a:ahLst/>
            <a:cxnLst/>
            <a:rect l="l" t="t" r="r" b="b"/>
            <a:pathLst>
              <a:path w="6569769" h="3750734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</p:spPr>
      </p:pic>
      <p:pic>
        <p:nvPicPr>
          <p:cNvPr id="9" name="Picture 8" descr="A person pouring tea into a table&#10;&#10;Description automatically generated">
            <a:extLst>
              <a:ext uri="{FF2B5EF4-FFF2-40B4-BE49-F238E27FC236}">
                <a16:creationId xmlns:a16="http://schemas.microsoft.com/office/drawing/2014/main" id="{E6A0A8FF-06E5-6C56-8F0A-E8A5610603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60" b="6000"/>
          <a:stretch/>
        </p:blipFill>
        <p:spPr>
          <a:xfrm>
            <a:off x="4182011" y="3887894"/>
            <a:ext cx="8009991" cy="2970106"/>
          </a:xfrm>
          <a:custGeom>
            <a:avLst/>
            <a:gdLst/>
            <a:ahLst/>
            <a:cxnLst/>
            <a:rect l="l" t="t" r="r" b="b"/>
            <a:pathLst>
              <a:path w="8009991" h="2970106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</p:spPr>
      </p:pic>
      <p:pic>
        <p:nvPicPr>
          <p:cNvPr id="10" name="Picture 9" descr="A person wearing a red hat&#10;&#10;Description automatically generated">
            <a:extLst>
              <a:ext uri="{FF2B5EF4-FFF2-40B4-BE49-F238E27FC236}">
                <a16:creationId xmlns:a16="http://schemas.microsoft.com/office/drawing/2014/main" id="{D014F9C8-CF2D-CAAD-3202-33100938B2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3" r="11516"/>
          <a:stretch/>
        </p:blipFill>
        <p:spPr>
          <a:xfrm>
            <a:off x="20" y="10"/>
            <a:ext cx="7503091" cy="6857990"/>
          </a:xfrm>
          <a:custGeom>
            <a:avLst/>
            <a:gdLst/>
            <a:ahLst/>
            <a:cxnLst/>
            <a:rect l="l" t="t" r="r" b="b"/>
            <a:pathLst>
              <a:path w="7503111" h="6858000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4041567" y="6852993"/>
                </a:lnTo>
                <a:lnTo>
                  <a:pt x="7503111" y="6852993"/>
                </a:lnTo>
                <a:lnTo>
                  <a:pt x="7503111" y="6852994"/>
                </a:lnTo>
                <a:lnTo>
                  <a:pt x="1647632" y="6852994"/>
                </a:lnTo>
                <a:lnTo>
                  <a:pt x="1647632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2412552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our Seasons Resort Sharm El Sheikh, Sharm El Sheikh (updated prices 2024)">
            <a:extLst>
              <a:ext uri="{FF2B5EF4-FFF2-40B4-BE49-F238E27FC236}">
                <a16:creationId xmlns:a16="http://schemas.microsoft.com/office/drawing/2014/main" id="{ACAEE48A-4C33-3C4C-168B-31F6494EC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03" b="141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5" name="Rectangle 7174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FA0155-4B8D-8AC2-505C-43129FF79476}"/>
              </a:ext>
            </a:extLst>
          </p:cNvPr>
          <p:cNvSpPr txBox="1">
            <a:spLocks/>
          </p:cNvSpPr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 Sea Resorts</a:t>
            </a:r>
          </a:p>
        </p:txBody>
      </p:sp>
      <p:cxnSp>
        <p:nvCxnSpPr>
          <p:cNvPr id="7177" name="Straight Connector 7176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79" name="Straight Connector 7178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080055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9" name="Rectangle 1843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434" name="Picture 2" descr="Four Seasons Resort Sharm El Sheikh | HKS Architects">
            <a:extLst>
              <a:ext uri="{FF2B5EF4-FFF2-40B4-BE49-F238E27FC236}">
                <a16:creationId xmlns:a16="http://schemas.microsoft.com/office/drawing/2014/main" id="{B89F84E8-EFFC-BB88-B5F2-266DD87AC6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57" b="1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AE8BC66-309E-0D78-A7CE-D2AF8AEE6A6A}"/>
              </a:ext>
            </a:extLst>
          </p:cNvPr>
          <p:cNvSpPr txBox="1">
            <a:spLocks/>
          </p:cNvSpPr>
          <p:nvPr/>
        </p:nvSpPr>
        <p:spPr>
          <a:xfrm>
            <a:off x="2133600" y="2344881"/>
            <a:ext cx="7924800" cy="2168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7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Four Seasons at Sharm El Sheikh</a:t>
            </a:r>
          </a:p>
        </p:txBody>
      </p:sp>
    </p:spTree>
    <p:extLst>
      <p:ext uri="{BB962C8B-B14F-4D97-AF65-F5344CB8AC3E}">
        <p14:creationId xmlns:p14="http://schemas.microsoft.com/office/powerpoint/2010/main" val="28202243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467" name="Rectangle 19466">
            <a:extLst>
              <a:ext uri="{FF2B5EF4-FFF2-40B4-BE49-F238E27FC236}">
                <a16:creationId xmlns:a16="http://schemas.microsoft.com/office/drawing/2014/main" id="{6C2997EE-0889-44C3-AC0D-18F26AC9A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460" name="Picture 4" descr="Four Seasons Resort Sharm El Sheikh Egypt, Sharm El Sheikh | 2024 Updated  Prices, Deals">
            <a:extLst>
              <a:ext uri="{FF2B5EF4-FFF2-40B4-BE49-F238E27FC236}">
                <a16:creationId xmlns:a16="http://schemas.microsoft.com/office/drawing/2014/main" id="{F31E911F-7BB2-F8CF-189C-778B273FF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6" r="-3" b="10491"/>
          <a:stretch/>
        </p:blipFill>
        <p:spPr bwMode="auto">
          <a:xfrm>
            <a:off x="5622233" y="10"/>
            <a:ext cx="6569769" cy="3750724"/>
          </a:xfrm>
          <a:custGeom>
            <a:avLst/>
            <a:gdLst/>
            <a:ahLst/>
            <a:cxnLst/>
            <a:rect l="l" t="t" r="r" b="b"/>
            <a:pathLst>
              <a:path w="6569769" h="3750734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Four Seasons Resort Sharm El Sheikh, Sharm El Sheikh (updated prices 2024)">
            <a:extLst>
              <a:ext uri="{FF2B5EF4-FFF2-40B4-BE49-F238E27FC236}">
                <a16:creationId xmlns:a16="http://schemas.microsoft.com/office/drawing/2014/main" id="{6E7BCF87-D7DD-C629-C894-0EF69C271D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54" b="16296"/>
          <a:stretch/>
        </p:blipFill>
        <p:spPr bwMode="auto">
          <a:xfrm>
            <a:off x="4182011" y="3887894"/>
            <a:ext cx="8009991" cy="2970106"/>
          </a:xfrm>
          <a:custGeom>
            <a:avLst/>
            <a:gdLst/>
            <a:ahLst/>
            <a:cxnLst/>
            <a:rect l="l" t="t" r="r" b="b"/>
            <a:pathLst>
              <a:path w="8009991" h="2970106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Four Seasons Resort Sharm El Sheikh, Sharm El Sheikh (updated prices 2024)">
            <a:extLst>
              <a:ext uri="{FF2B5EF4-FFF2-40B4-BE49-F238E27FC236}">
                <a16:creationId xmlns:a16="http://schemas.microsoft.com/office/drawing/2014/main" id="{17896A9F-5A53-F4BA-9A67-48764475D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6" r="17154" b="-1"/>
          <a:stretch/>
        </p:blipFill>
        <p:spPr bwMode="auto">
          <a:xfrm>
            <a:off x="20" y="10"/>
            <a:ext cx="7503091" cy="6857990"/>
          </a:xfrm>
          <a:custGeom>
            <a:avLst/>
            <a:gdLst/>
            <a:ahLst/>
            <a:cxnLst/>
            <a:rect l="l" t="t" r="r" b="b"/>
            <a:pathLst>
              <a:path w="7503111" h="6858000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4041567" y="6852993"/>
                </a:lnTo>
                <a:lnTo>
                  <a:pt x="7503111" y="6852993"/>
                </a:lnTo>
                <a:lnTo>
                  <a:pt x="7503111" y="6852994"/>
                </a:lnTo>
                <a:lnTo>
                  <a:pt x="1647632" y="6852994"/>
                </a:lnTo>
                <a:lnTo>
                  <a:pt x="1647632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18677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7" name="Rectangle 20486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482" name="Picture 2" descr="The Oberoi Beach Resort, Sahl Hasheesh, Hurghada (updated prices 2024)">
            <a:extLst>
              <a:ext uri="{FF2B5EF4-FFF2-40B4-BE49-F238E27FC236}">
                <a16:creationId xmlns:a16="http://schemas.microsoft.com/office/drawing/2014/main" id="{FB564356-92ED-245B-CC34-3B821A3AE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" r="6695" b="-1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47EAFF-4B91-4D17-4FA1-A5E36EB1A60D}"/>
              </a:ext>
            </a:extLst>
          </p:cNvPr>
          <p:cNvSpPr txBox="1">
            <a:spLocks/>
          </p:cNvSpPr>
          <p:nvPr/>
        </p:nvSpPr>
        <p:spPr>
          <a:xfrm>
            <a:off x="1524000" y="2789159"/>
            <a:ext cx="9144000" cy="12796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7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Oberoi Sahl </a:t>
            </a:r>
            <a:r>
              <a:rPr lang="en-US" sz="7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Hasheesh</a:t>
            </a:r>
            <a:endParaRPr lang="en-US" sz="74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3020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515" name="Rectangle 21514">
            <a:extLst>
              <a:ext uri="{FF2B5EF4-FFF2-40B4-BE49-F238E27FC236}">
                <a16:creationId xmlns:a16="http://schemas.microsoft.com/office/drawing/2014/main" id="{6C2997EE-0889-44C3-AC0D-18F26AC9A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506" name="Picture 2" descr="Deluxe Suites | The Oberoi Beach Resort Sahl Hasheesh">
            <a:extLst>
              <a:ext uri="{FF2B5EF4-FFF2-40B4-BE49-F238E27FC236}">
                <a16:creationId xmlns:a16="http://schemas.microsoft.com/office/drawing/2014/main" id="{430984E5-994E-9E34-1E33-6D2B6AC14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" r="1031" b="1"/>
          <a:stretch/>
        </p:blipFill>
        <p:spPr bwMode="auto">
          <a:xfrm>
            <a:off x="5622233" y="10"/>
            <a:ext cx="6569769" cy="3750724"/>
          </a:xfrm>
          <a:custGeom>
            <a:avLst/>
            <a:gdLst/>
            <a:ahLst/>
            <a:cxnLst/>
            <a:rect l="l" t="t" r="r" b="b"/>
            <a:pathLst>
              <a:path w="6569769" h="3750734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Oberoi Sahl Hasheesh - Sahl Hasheesh, Hurghada - On The Beach">
            <a:extLst>
              <a:ext uri="{FF2B5EF4-FFF2-40B4-BE49-F238E27FC236}">
                <a16:creationId xmlns:a16="http://schemas.microsoft.com/office/drawing/2014/main" id="{028F7762-0BBD-1488-7735-B7EB3740B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15" b="19559"/>
          <a:stretch/>
        </p:blipFill>
        <p:spPr bwMode="auto">
          <a:xfrm>
            <a:off x="4182011" y="3887894"/>
            <a:ext cx="8009991" cy="2970106"/>
          </a:xfrm>
          <a:custGeom>
            <a:avLst/>
            <a:gdLst/>
            <a:ahLst/>
            <a:cxnLst/>
            <a:rect l="l" t="t" r="r" b="b"/>
            <a:pathLst>
              <a:path w="8009991" h="2970106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The Oberoi Sahl Hasheesh, Hurghada : Five Star Alliance">
            <a:extLst>
              <a:ext uri="{FF2B5EF4-FFF2-40B4-BE49-F238E27FC236}">
                <a16:creationId xmlns:a16="http://schemas.microsoft.com/office/drawing/2014/main" id="{4A2700B5-8E9E-9515-21DB-16C344C59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0" r="2" b="2"/>
          <a:stretch/>
        </p:blipFill>
        <p:spPr bwMode="auto">
          <a:xfrm>
            <a:off x="20" y="10"/>
            <a:ext cx="7503091" cy="6857990"/>
          </a:xfrm>
          <a:custGeom>
            <a:avLst/>
            <a:gdLst/>
            <a:ahLst/>
            <a:cxnLst/>
            <a:rect l="l" t="t" r="r" b="b"/>
            <a:pathLst>
              <a:path w="7503111" h="6858000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4041567" y="6852993"/>
                </a:lnTo>
                <a:lnTo>
                  <a:pt x="7503111" y="6852993"/>
                </a:lnTo>
                <a:lnTo>
                  <a:pt x="7503111" y="6852994"/>
                </a:lnTo>
                <a:lnTo>
                  <a:pt x="1647632" y="6852994"/>
                </a:lnTo>
                <a:lnTo>
                  <a:pt x="1647632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902636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unset over a body of water&#10;&#10;Description automatically generated">
            <a:extLst>
              <a:ext uri="{FF2B5EF4-FFF2-40B4-BE49-F238E27FC236}">
                <a16:creationId xmlns:a16="http://schemas.microsoft.com/office/drawing/2014/main" id="{113227E5-A7CE-A5B3-54B0-CE5C40AEB4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4B3BE08-3CB0-4D39-273A-0D86A2C36DD1}"/>
              </a:ext>
            </a:extLst>
          </p:cNvPr>
          <p:cNvSpPr txBox="1">
            <a:spLocks/>
          </p:cNvSpPr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Cruising the Nile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9841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A group of pyramids in the desert&#10;&#10;Description automatically generated">
            <a:extLst>
              <a:ext uri="{FF2B5EF4-FFF2-40B4-BE49-F238E27FC236}">
                <a16:creationId xmlns:a16="http://schemas.microsoft.com/office/drawing/2014/main" id="{39F6BC74-032F-001B-64DF-B63348C36BA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4D62B3-4F33-65B4-12E3-25FA06127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461163"/>
            <a:ext cx="9144000" cy="96102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Insider Access Experiences </a:t>
            </a:r>
          </a:p>
        </p:txBody>
      </p:sp>
    </p:spTree>
    <p:extLst>
      <p:ext uri="{BB962C8B-B14F-4D97-AF65-F5344CB8AC3E}">
        <p14:creationId xmlns:p14="http://schemas.microsoft.com/office/powerpoint/2010/main" val="34516791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MS Oberoi Zahra Nile Cruise Egypt | Memphis Tours">
            <a:extLst>
              <a:ext uri="{FF2B5EF4-FFF2-40B4-BE49-F238E27FC236}">
                <a16:creationId xmlns:a16="http://schemas.microsoft.com/office/drawing/2014/main" id="{972A06FC-11D5-D112-1FD8-D91BF69C5C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27" b="2716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AABB6B59-65BD-C9D0-A60B-640055FF8F33}"/>
              </a:ext>
            </a:extLst>
          </p:cNvPr>
          <p:cNvSpPr txBox="1">
            <a:spLocks/>
          </p:cNvSpPr>
          <p:nvPr/>
        </p:nvSpPr>
        <p:spPr>
          <a:xfrm>
            <a:off x="1524000" y="4586513"/>
            <a:ext cx="9144000" cy="11345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6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Oberoi Cruises</a:t>
            </a:r>
          </a:p>
        </p:txBody>
      </p:sp>
    </p:spTree>
    <p:extLst>
      <p:ext uri="{BB962C8B-B14F-4D97-AF65-F5344CB8AC3E}">
        <p14:creationId xmlns:p14="http://schemas.microsoft.com/office/powerpoint/2010/main" val="38370327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9A3DB2-262F-9BD6-E99E-AE7A49E305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661" r="28237" b="-1"/>
          <a:stretch/>
        </p:blipFill>
        <p:spPr>
          <a:xfrm>
            <a:off x="321731" y="557189"/>
            <a:ext cx="5668684" cy="574361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C12DCF3-F134-96FB-1836-809E669B1F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798" r="25800"/>
          <a:stretch/>
        </p:blipFill>
        <p:spPr>
          <a:xfrm>
            <a:off x="6195375" y="557189"/>
            <a:ext cx="5674893" cy="574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63086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7" name="Rectangle 20486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482" name="Picture 2" descr="Sanctuary Nile Adventurer | Captain's Choice">
            <a:extLst>
              <a:ext uri="{FF2B5EF4-FFF2-40B4-BE49-F238E27FC236}">
                <a16:creationId xmlns:a16="http://schemas.microsoft.com/office/drawing/2014/main" id="{7306610A-827F-EFF3-0F18-55D7CAA5E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071988-F4A9-642E-98ED-26B42411E512}"/>
              </a:ext>
            </a:extLst>
          </p:cNvPr>
          <p:cNvSpPr txBox="1">
            <a:spLocks/>
          </p:cNvSpPr>
          <p:nvPr/>
        </p:nvSpPr>
        <p:spPr>
          <a:xfrm>
            <a:off x="1524000" y="5056909"/>
            <a:ext cx="9144000" cy="11134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7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Sanctuary Cruises</a:t>
            </a:r>
          </a:p>
        </p:txBody>
      </p:sp>
    </p:spTree>
    <p:extLst>
      <p:ext uri="{BB962C8B-B14F-4D97-AF65-F5344CB8AC3E}">
        <p14:creationId xmlns:p14="http://schemas.microsoft.com/office/powerpoint/2010/main" val="23474128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Sanctuary Sun Boat IV, Egypt | The Luxury Holiday Company">
            <a:extLst>
              <a:ext uri="{FF2B5EF4-FFF2-40B4-BE49-F238E27FC236}">
                <a16:creationId xmlns:a16="http://schemas.microsoft.com/office/drawing/2014/main" id="{FE54D6E7-71D3-3ADA-F9CB-AED0CEDC8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34" r="33162"/>
          <a:stretch/>
        </p:blipFill>
        <p:spPr bwMode="auto">
          <a:xfrm>
            <a:off x="191086" y="171715"/>
            <a:ext cx="5813197" cy="6129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Sanctuary Sun Boat IV | Abercrombie &amp; Kent">
            <a:extLst>
              <a:ext uri="{FF2B5EF4-FFF2-40B4-BE49-F238E27FC236}">
                <a16:creationId xmlns:a16="http://schemas.microsoft.com/office/drawing/2014/main" id="{1A98C76B-09C6-22E4-E502-B5BFF7C3E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8"/>
          <a:stretch/>
        </p:blipFill>
        <p:spPr bwMode="auto">
          <a:xfrm>
            <a:off x="6196929" y="171716"/>
            <a:ext cx="5803986" cy="3171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Sanctuary Sun Boat IV Nile Cruise: Luxury Nile River Cruises">
            <a:extLst>
              <a:ext uri="{FF2B5EF4-FFF2-40B4-BE49-F238E27FC236}">
                <a16:creationId xmlns:a16="http://schemas.microsoft.com/office/drawing/2014/main" id="{F28E7D3D-2C6B-359D-8910-080ACBE34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75" b="12895"/>
          <a:stretch/>
        </p:blipFill>
        <p:spPr bwMode="auto">
          <a:xfrm>
            <a:off x="6196929" y="3514856"/>
            <a:ext cx="5786386" cy="27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564019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 descr="HISTORIA Boutique Hotel Nile Cruise , Sail Through Time">
            <a:extLst>
              <a:ext uri="{FF2B5EF4-FFF2-40B4-BE49-F238E27FC236}">
                <a16:creationId xmlns:a16="http://schemas.microsoft.com/office/drawing/2014/main" id="{9369F3CB-7DAF-27E9-CC39-135A858565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9FE7EB9-5C5C-4DBB-0F5F-32B74335EB83}"/>
              </a:ext>
            </a:extLst>
          </p:cNvPr>
          <p:cNvSpPr txBox="1">
            <a:spLocks/>
          </p:cNvSpPr>
          <p:nvPr/>
        </p:nvSpPr>
        <p:spPr>
          <a:xfrm>
            <a:off x="3678381" y="5153891"/>
            <a:ext cx="4835237" cy="93331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7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M/S Historia</a:t>
            </a:r>
          </a:p>
        </p:txBody>
      </p:sp>
    </p:spTree>
    <p:extLst>
      <p:ext uri="{BB962C8B-B14F-4D97-AF65-F5344CB8AC3E}">
        <p14:creationId xmlns:p14="http://schemas.microsoft.com/office/powerpoint/2010/main" val="37593274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3BA580A-B7F9-4528-FA81-6A0085DAF6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793" r="22474"/>
          <a:stretch/>
        </p:blipFill>
        <p:spPr>
          <a:xfrm>
            <a:off x="123987" y="158642"/>
            <a:ext cx="7029093" cy="65407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103C8E1-DFE0-B881-0263-84C3E9643E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1720" b="-2"/>
          <a:stretch/>
        </p:blipFill>
        <p:spPr>
          <a:xfrm>
            <a:off x="7317753" y="164591"/>
            <a:ext cx="4657346" cy="334670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632849-5E24-3171-3089-C1C5D4D5E93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721" b="-2"/>
          <a:stretch/>
        </p:blipFill>
        <p:spPr>
          <a:xfrm>
            <a:off x="7317753" y="3590617"/>
            <a:ext cx="4657346" cy="310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26554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AQUA THE DAHABEYA - Sundays from Luxor &amp; Fridays from Aswan - Available for  Private Bookings, Luxor (updated prices 2024)">
            <a:extLst>
              <a:ext uri="{FF2B5EF4-FFF2-40B4-BE49-F238E27FC236}">
                <a16:creationId xmlns:a16="http://schemas.microsoft.com/office/drawing/2014/main" id="{FAC88590-6F45-05DF-5FCF-927B40EBCF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3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3" name="Rectangle 14342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58A819-6717-8F5D-7A01-9BA5B7219286}"/>
              </a:ext>
            </a:extLst>
          </p:cNvPr>
          <p:cNvSpPr txBox="1">
            <a:spLocks/>
          </p:cNvSpPr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Luxury Dahabiya Yachts</a:t>
            </a:r>
          </a:p>
        </p:txBody>
      </p:sp>
      <p:cxnSp>
        <p:nvCxnSpPr>
          <p:cNvPr id="14345" name="Straight Connector 14344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47" name="Straight Connector 14346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940018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boat on the water&#10;&#10;Description automatically generated">
            <a:extLst>
              <a:ext uri="{FF2B5EF4-FFF2-40B4-BE49-F238E27FC236}">
                <a16:creationId xmlns:a16="http://schemas.microsoft.com/office/drawing/2014/main" id="{480B473F-AA5B-6D91-F977-934A2D75F05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39E65BA-3DF6-192F-0A0D-597C7A6A5413}"/>
              </a:ext>
            </a:extLst>
          </p:cNvPr>
          <p:cNvSpPr txBox="1">
            <a:spLocks/>
          </p:cNvSpPr>
          <p:nvPr/>
        </p:nvSpPr>
        <p:spPr>
          <a:xfrm>
            <a:off x="1524000" y="2627380"/>
            <a:ext cx="9144000" cy="16032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8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Kazazian</a:t>
            </a:r>
          </a:p>
        </p:txBody>
      </p:sp>
    </p:spTree>
    <p:extLst>
      <p:ext uri="{BB962C8B-B14F-4D97-AF65-F5344CB8AC3E}">
        <p14:creationId xmlns:p14="http://schemas.microsoft.com/office/powerpoint/2010/main" val="20443583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tray of wine and food on a table&#10;&#10;Description automatically generated">
            <a:extLst>
              <a:ext uri="{FF2B5EF4-FFF2-40B4-BE49-F238E27FC236}">
                <a16:creationId xmlns:a16="http://schemas.microsoft.com/office/drawing/2014/main" id="{E0E2CBBC-8A81-8CBD-76CE-1637258139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73" r="-2" b="10199"/>
          <a:stretch/>
        </p:blipFill>
        <p:spPr>
          <a:xfrm>
            <a:off x="4493436" y="243"/>
            <a:ext cx="769856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6451640" y="0"/>
                </a:lnTo>
                <a:lnTo>
                  <a:pt x="6451640" y="479"/>
                </a:lnTo>
                <a:lnTo>
                  <a:pt x="7698564" y="479"/>
                </a:lnTo>
                <a:lnTo>
                  <a:pt x="7698564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EF19949-EC09-D506-E241-4A2150AA75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10" b="-1"/>
          <a:stretch/>
        </p:blipFill>
        <p:spPr>
          <a:xfrm>
            <a:off x="20" y="10"/>
            <a:ext cx="5859777" cy="3346695"/>
          </a:xfrm>
          <a:custGeom>
            <a:avLst/>
            <a:gdLst/>
            <a:ahLst/>
            <a:cxnLst/>
            <a:rect l="l" t="t" r="r" b="b"/>
            <a:pathLst>
              <a:path w="5859797" h="3346705">
                <a:moveTo>
                  <a:pt x="0" y="0"/>
                </a:moveTo>
                <a:lnTo>
                  <a:pt x="5859797" y="0"/>
                </a:lnTo>
                <a:lnTo>
                  <a:pt x="4309834" y="3346705"/>
                </a:lnTo>
                <a:lnTo>
                  <a:pt x="4304257" y="3346705"/>
                </a:lnTo>
                <a:lnTo>
                  <a:pt x="3238029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4" name="Picture 3" descr="A person holding a trophy&#10;&#10;Description automatically generated">
            <a:extLst>
              <a:ext uri="{FF2B5EF4-FFF2-40B4-BE49-F238E27FC236}">
                <a16:creationId xmlns:a16="http://schemas.microsoft.com/office/drawing/2014/main" id="{C59C7775-3EC6-F106-B81C-6144956425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0" b="-2"/>
          <a:stretch/>
        </p:blipFill>
        <p:spPr>
          <a:xfrm>
            <a:off x="6350089" y="3511295"/>
            <a:ext cx="5841911" cy="3346705"/>
          </a:xfrm>
          <a:custGeom>
            <a:avLst/>
            <a:gdLst/>
            <a:ahLst/>
            <a:cxnLst/>
            <a:rect l="l" t="t" r="r" b="b"/>
            <a:pathLst>
              <a:path w="584191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5841911" y="0"/>
                </a:lnTo>
                <a:lnTo>
                  <a:pt x="5841911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10" name="Picture 9" descr="A room with a large television and a large window&#10;&#10;Description automatically generated">
            <a:extLst>
              <a:ext uri="{FF2B5EF4-FFF2-40B4-BE49-F238E27FC236}">
                <a16:creationId xmlns:a16="http://schemas.microsoft.com/office/drawing/2014/main" id="{970FB345-3B5D-8DF1-1405-41A729C8A2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11" r="-2" b="3862"/>
          <a:stretch/>
        </p:blipFill>
        <p:spPr>
          <a:xfrm>
            <a:off x="20" y="3511295"/>
            <a:ext cx="769854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0" y="0"/>
                </a:moveTo>
                <a:lnTo>
                  <a:pt x="7698564" y="0"/>
                </a:lnTo>
                <a:lnTo>
                  <a:pt x="6148601" y="3346705"/>
                </a:lnTo>
                <a:lnTo>
                  <a:pt x="6143024" y="3346705"/>
                </a:lnTo>
                <a:lnTo>
                  <a:pt x="5076796" y="3346705"/>
                </a:lnTo>
                <a:lnTo>
                  <a:pt x="1246924" y="3346705"/>
                </a:lnTo>
                <a:lnTo>
                  <a:pt x="1246924" y="3346226"/>
                </a:lnTo>
                <a:lnTo>
                  <a:pt x="0" y="334622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5877713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996D4A-2D74-F74C-C50A-C370A7F9B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0C2A62-6EB2-6C95-A5D0-1B0776C3642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-263" b="1747"/>
          <a:stretch>
            <a:fillRect/>
          </a:stretch>
        </p:blipFill>
        <p:spPr>
          <a:xfrm>
            <a:off x="0" y="-355601"/>
            <a:ext cx="12192000" cy="74168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E5EC680-4590-B36E-92AB-4BD0B7A83A82}"/>
              </a:ext>
            </a:extLst>
          </p:cNvPr>
          <p:cNvSpPr txBox="1">
            <a:spLocks/>
          </p:cNvSpPr>
          <p:nvPr/>
        </p:nvSpPr>
        <p:spPr>
          <a:xfrm>
            <a:off x="1635760" y="5405120"/>
            <a:ext cx="8605520" cy="13309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endParaRPr lang="en-US" sz="82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FA8E2B-057D-87B0-D12E-A67716627EE4}"/>
              </a:ext>
            </a:extLst>
          </p:cNvPr>
          <p:cNvSpPr txBox="1"/>
          <p:nvPr/>
        </p:nvSpPr>
        <p:spPr>
          <a:xfrm>
            <a:off x="4155440" y="1574800"/>
            <a:ext cx="388112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Seba</a:t>
            </a:r>
            <a:endParaRPr lang="en-US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0340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in a cave&#10;&#10;Description automatically generated">
            <a:extLst>
              <a:ext uri="{FF2B5EF4-FFF2-40B4-BE49-F238E27FC236}">
                <a16:creationId xmlns:a16="http://schemas.microsoft.com/office/drawing/2014/main" id="{F61C10CA-0D19-BE4B-7BAD-3B4DC50A97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0A37520-4D5E-7A3C-DAD5-1AF300453495}"/>
              </a:ext>
            </a:extLst>
          </p:cNvPr>
          <p:cNvSpPr txBox="1">
            <a:spLocks/>
          </p:cNvSpPr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5400">
                <a:solidFill>
                  <a:srgbClr val="A16B2D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US" sz="4400" dirty="0">
                <a:solidFill>
                  <a:schemeClr val="tx1"/>
                </a:solidFill>
              </a:rPr>
              <a:t>Access to an Active Archeological Site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674481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63E46EA-1F3C-CC61-07FC-D605E0FA31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148" r="2" b="11202"/>
          <a:stretch>
            <a:fillRect/>
          </a:stretch>
        </p:blipFill>
        <p:spPr>
          <a:xfrm>
            <a:off x="7794499" y="3506102"/>
            <a:ext cx="4397481" cy="3351888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6AE6E0D-BEA1-BC96-FBAE-5C6816E1BC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651" r="1" b="1"/>
          <a:stretch>
            <a:fillRect/>
          </a:stretch>
        </p:blipFill>
        <p:spPr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C4BEED6-5762-00EA-8B95-8C1F157DC9B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9970" r="3" b="13201"/>
          <a:stretch>
            <a:fillRect/>
          </a:stretch>
        </p:blipFill>
        <p:spPr>
          <a:xfrm>
            <a:off x="6168189" y="10"/>
            <a:ext cx="6023811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3206306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9" name="Rectangle 2867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674" name="Picture 2">
            <a:extLst>
              <a:ext uri="{FF2B5EF4-FFF2-40B4-BE49-F238E27FC236}">
                <a16:creationId xmlns:a16="http://schemas.microsoft.com/office/drawing/2014/main" id="{941D378F-D022-0F60-219F-8512803E4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1" r="181" b="1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063E422-3AF4-89A8-AA9A-010822C384A0}"/>
              </a:ext>
            </a:extLst>
          </p:cNvPr>
          <p:cNvSpPr txBox="1">
            <a:spLocks/>
          </p:cNvSpPr>
          <p:nvPr/>
        </p:nvSpPr>
        <p:spPr>
          <a:xfrm>
            <a:off x="3602182" y="1022704"/>
            <a:ext cx="4987636" cy="140437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88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Arax</a:t>
            </a:r>
            <a:endParaRPr lang="en-US" sz="82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8494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C2997EE-0889-44C3-AC0D-18F26AC9A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C107E3-32E2-ED72-0233-3CEA2AEEBE9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3" b="13168"/>
          <a:stretch/>
        </p:blipFill>
        <p:spPr>
          <a:xfrm>
            <a:off x="5622233" y="10"/>
            <a:ext cx="6569769" cy="3750724"/>
          </a:xfrm>
          <a:custGeom>
            <a:avLst/>
            <a:gdLst/>
            <a:ahLst/>
            <a:cxnLst/>
            <a:rect l="l" t="t" r="r" b="b"/>
            <a:pathLst>
              <a:path w="6569769" h="3750734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6C70B60-D8D2-C52B-DBBE-A261651447C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9873" b="13945"/>
          <a:stretch/>
        </p:blipFill>
        <p:spPr>
          <a:xfrm>
            <a:off x="4182011" y="3887894"/>
            <a:ext cx="8009991" cy="2970106"/>
          </a:xfrm>
          <a:custGeom>
            <a:avLst/>
            <a:gdLst/>
            <a:ahLst/>
            <a:cxnLst/>
            <a:rect l="l" t="t" r="r" b="b"/>
            <a:pathLst>
              <a:path w="8009991" h="2970106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</p:spPr>
      </p:pic>
      <p:pic>
        <p:nvPicPr>
          <p:cNvPr id="5" name="Picture 4" descr="A lamp and reed diffuser on a table&#10;&#10;Description automatically generated">
            <a:extLst>
              <a:ext uri="{FF2B5EF4-FFF2-40B4-BE49-F238E27FC236}">
                <a16:creationId xmlns:a16="http://schemas.microsoft.com/office/drawing/2014/main" id="{76A41750-4EF7-6D06-CA92-2253D47783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5" t="-1" r="17675" b="-1"/>
          <a:stretch/>
        </p:blipFill>
        <p:spPr>
          <a:xfrm>
            <a:off x="20" y="10"/>
            <a:ext cx="7503091" cy="6857990"/>
          </a:xfrm>
          <a:custGeom>
            <a:avLst/>
            <a:gdLst/>
            <a:ahLst/>
            <a:cxnLst/>
            <a:rect l="l" t="t" r="r" b="b"/>
            <a:pathLst>
              <a:path w="7503111" h="6858000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4041567" y="6852993"/>
                </a:lnTo>
                <a:lnTo>
                  <a:pt x="7503111" y="6852993"/>
                </a:lnTo>
                <a:lnTo>
                  <a:pt x="7503111" y="6852994"/>
                </a:lnTo>
                <a:lnTo>
                  <a:pt x="1647632" y="6852994"/>
                </a:lnTo>
                <a:lnTo>
                  <a:pt x="1647632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2676178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5" name="Rectangle 22534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530" name="Picture 2" descr="AQUA THE DAHABEYA - Sundays from Luxor &amp; Fridays from Aswan - Available for  Private Bookings, Luxor (updated prices 2024)">
            <a:extLst>
              <a:ext uri="{FF2B5EF4-FFF2-40B4-BE49-F238E27FC236}">
                <a16:creationId xmlns:a16="http://schemas.microsoft.com/office/drawing/2014/main" id="{BAAE575D-0AB2-C8B6-EE2B-10CEFE9F2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3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D761A4D-C57B-217B-141B-4D7DA97D2337}"/>
              </a:ext>
            </a:extLst>
          </p:cNvPr>
          <p:cNvSpPr txBox="1">
            <a:spLocks/>
          </p:cNvSpPr>
          <p:nvPr/>
        </p:nvSpPr>
        <p:spPr>
          <a:xfrm>
            <a:off x="3131127" y="4391891"/>
            <a:ext cx="5929745" cy="103029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9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Aqua</a:t>
            </a:r>
            <a:endParaRPr lang="en-US" sz="67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2328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583" name="Rectangle 24582">
            <a:extLst>
              <a:ext uri="{FF2B5EF4-FFF2-40B4-BE49-F238E27FC236}">
                <a16:creationId xmlns:a16="http://schemas.microsoft.com/office/drawing/2014/main" id="{6C2997EE-0889-44C3-AC0D-18F26AC9A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578" name="Picture 2" descr="AQUA THE DAHABEYA - Sundays from Luxor &amp; Fridays from Aswan - Available for  Private Bookings, Luxor (updated prices 2024)">
            <a:extLst>
              <a:ext uri="{FF2B5EF4-FFF2-40B4-BE49-F238E27FC236}">
                <a16:creationId xmlns:a16="http://schemas.microsoft.com/office/drawing/2014/main" id="{61EEB57E-770E-7A25-FA53-FE1252138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45" r="-3" b="4324"/>
          <a:stretch/>
        </p:blipFill>
        <p:spPr bwMode="auto">
          <a:xfrm>
            <a:off x="5622233" y="10"/>
            <a:ext cx="6569769" cy="3750724"/>
          </a:xfrm>
          <a:custGeom>
            <a:avLst/>
            <a:gdLst/>
            <a:ahLst/>
            <a:cxnLst/>
            <a:rect l="l" t="t" r="r" b="b"/>
            <a:pathLst>
              <a:path w="6569769" h="3750734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AQUA THE DAHABEYA - Sundays from Luxor &amp; Fridays from Aswan - Available for  Private Bookings, Luxor (updated prices 2024)">
            <a:extLst>
              <a:ext uri="{FF2B5EF4-FFF2-40B4-BE49-F238E27FC236}">
                <a16:creationId xmlns:a16="http://schemas.microsoft.com/office/drawing/2014/main" id="{D6732743-5C19-BD63-E702-4B6A1FCD4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54" b="10696"/>
          <a:stretch/>
        </p:blipFill>
        <p:spPr bwMode="auto">
          <a:xfrm>
            <a:off x="4182011" y="3887894"/>
            <a:ext cx="8009991" cy="2970106"/>
          </a:xfrm>
          <a:custGeom>
            <a:avLst/>
            <a:gdLst/>
            <a:ahLst/>
            <a:cxnLst/>
            <a:rect l="l" t="t" r="r" b="b"/>
            <a:pathLst>
              <a:path w="8009991" h="2970106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AQUA THE DAHABEYA - Sundays from Luxor &amp; Fridays from Aswan - Available for  Private Bookings, Luxor (updated prices 2024)">
            <a:extLst>
              <a:ext uri="{FF2B5EF4-FFF2-40B4-BE49-F238E27FC236}">
                <a16:creationId xmlns:a16="http://schemas.microsoft.com/office/drawing/2014/main" id="{E5C1A6BC-ED10-547A-B444-44455520A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55" r="10915" b="-1"/>
          <a:stretch/>
        </p:blipFill>
        <p:spPr bwMode="auto">
          <a:xfrm>
            <a:off x="20" y="10"/>
            <a:ext cx="7503091" cy="6857990"/>
          </a:xfrm>
          <a:custGeom>
            <a:avLst/>
            <a:gdLst/>
            <a:ahLst/>
            <a:cxnLst/>
            <a:rect l="l" t="t" r="r" b="b"/>
            <a:pathLst>
              <a:path w="7503111" h="6858000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4041567" y="6852993"/>
                </a:lnTo>
                <a:lnTo>
                  <a:pt x="7503111" y="6852993"/>
                </a:lnTo>
                <a:lnTo>
                  <a:pt x="7503111" y="6852994"/>
                </a:lnTo>
                <a:lnTo>
                  <a:pt x="1647632" y="6852994"/>
                </a:lnTo>
                <a:lnTo>
                  <a:pt x="1647632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155113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Nour el Nil, Luxor - Aswan, Egypt - Explore &amp; Book">
            <a:extLst>
              <a:ext uri="{FF2B5EF4-FFF2-40B4-BE49-F238E27FC236}">
                <a16:creationId xmlns:a16="http://schemas.microsoft.com/office/drawing/2014/main" id="{ABAB4DFF-AB42-9F04-BDE2-55E0641EDC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7" b="10973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31" name="Rectangle 2663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CC914FA-C572-7563-C91B-98A788670BDC}"/>
              </a:ext>
            </a:extLst>
          </p:cNvPr>
          <p:cNvSpPr txBox="1">
            <a:spLocks/>
          </p:cNvSpPr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Legendary Nile Canopus</a:t>
            </a:r>
          </a:p>
        </p:txBody>
      </p:sp>
      <p:cxnSp>
        <p:nvCxnSpPr>
          <p:cNvPr id="26633" name="Straight Connector 2663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35" name="Straight Connector 2663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898679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227A2B7-56B8-01F8-0691-82EACDFC2B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618" r="26802" b="1"/>
          <a:stretch/>
        </p:blipFill>
        <p:spPr>
          <a:xfrm>
            <a:off x="7794519" y="3506112"/>
            <a:ext cx="4397481" cy="3351888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1E5487-6871-CC8F-B73D-59B4A516B4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4" t="1243" r="1934" b="-1243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" name="Picture 2" descr="Nour El Nil | Luxury Nile Egypt Dahabiya Cruise | El Nil">
            <a:extLst>
              <a:ext uri="{FF2B5EF4-FFF2-40B4-BE49-F238E27FC236}">
                <a16:creationId xmlns:a16="http://schemas.microsoft.com/office/drawing/2014/main" id="{DAFF5E15-423A-272E-F77C-7896E0868A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47" b="2"/>
          <a:stretch/>
        </p:blipFill>
        <p:spPr bwMode="auto">
          <a:xfrm>
            <a:off x="6168189" y="10"/>
            <a:ext cx="6023811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42513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7" name="Rectangle 3072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0722" name="Picture 2" descr="Nour El Nil | Nile Egypt Dahabiya Cruise | Malouka">
            <a:extLst>
              <a:ext uri="{FF2B5EF4-FFF2-40B4-BE49-F238E27FC236}">
                <a16:creationId xmlns:a16="http://schemas.microsoft.com/office/drawing/2014/main" id="{C9FDF390-62C9-2ECD-8A6D-F25DCDFB5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61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3107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D49EC-0E18-98DF-BC8D-07FB28092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1018B4-0ED1-19EE-68A9-0138BACE70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person wearing a head scarf&#10;&#10;Description automatically generated">
            <a:extLst>
              <a:ext uri="{FF2B5EF4-FFF2-40B4-BE49-F238E27FC236}">
                <a16:creationId xmlns:a16="http://schemas.microsoft.com/office/drawing/2014/main" id="{0FE360AF-0543-C5DC-9CD6-E0B81D5DFB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956689F-A1F9-D325-FCB3-26BE550C0227}"/>
              </a:ext>
            </a:extLst>
          </p:cNvPr>
          <p:cNvSpPr txBox="1">
            <a:spLocks/>
          </p:cNvSpPr>
          <p:nvPr/>
        </p:nvSpPr>
        <p:spPr>
          <a:xfrm>
            <a:off x="-304800" y="345128"/>
            <a:ext cx="4907280" cy="15173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9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Jordan</a:t>
            </a:r>
            <a:endParaRPr lang="en-US" sz="82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13268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D3408-11B3-0D22-5E8C-3DFB4D9AE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50863-4435-F326-3EA3-17917988F9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fountain in front of a tall building with Burj Khalifa in the background&#10;&#10;Description automatically generated">
            <a:extLst>
              <a:ext uri="{FF2B5EF4-FFF2-40B4-BE49-F238E27FC236}">
                <a16:creationId xmlns:a16="http://schemas.microsoft.com/office/drawing/2014/main" id="{A85BF863-DBAA-1660-AAD8-EE75CB1B9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6094" y="10"/>
            <a:ext cx="1219199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857CE81-2601-714A-0254-3007F2F32380}"/>
              </a:ext>
            </a:extLst>
          </p:cNvPr>
          <p:cNvSpPr txBox="1"/>
          <p:nvPr/>
        </p:nvSpPr>
        <p:spPr>
          <a:xfrm>
            <a:off x="-6094" y="290944"/>
            <a:ext cx="3574474" cy="13788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 lnSpcReduction="10000"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9600" dirty="0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Dubai</a:t>
            </a:r>
          </a:p>
        </p:txBody>
      </p:sp>
    </p:spTree>
    <p:extLst>
      <p:ext uri="{BB962C8B-B14F-4D97-AF65-F5344CB8AC3E}">
        <p14:creationId xmlns:p14="http://schemas.microsoft.com/office/powerpoint/2010/main" val="3852492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851E05E-4ED4-7CBA-6F20-AC17F3C3C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22149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Image">
            <a:extLst>
              <a:ext uri="{FF2B5EF4-FFF2-40B4-BE49-F238E27FC236}">
                <a16:creationId xmlns:a16="http://schemas.microsoft.com/office/drawing/2014/main" id="{A35AC14D-4901-A95A-FE18-721875C850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90" y="1688769"/>
            <a:ext cx="11698220" cy="348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5686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0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3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4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5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3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4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5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6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7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8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9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6670</TotalTime>
  <Words>291</Words>
  <Application>Microsoft Office PowerPoint</Application>
  <PresentationFormat>Widescreen</PresentationFormat>
  <Paragraphs>60</Paragraphs>
  <Slides>90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90</vt:i4>
      </vt:variant>
    </vt:vector>
  </HeadingPairs>
  <TitlesOfParts>
    <vt:vector size="95" baseType="lpstr">
      <vt:lpstr>Aptos</vt:lpstr>
      <vt:lpstr>Aptos Display</vt:lpstr>
      <vt:lpstr>Arial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Insider Access Experiences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Enice06</dc:creator>
  <cp:lastModifiedBy>Enice05</cp:lastModifiedBy>
  <cp:revision>42</cp:revision>
  <dcterms:created xsi:type="dcterms:W3CDTF">2024-09-07T13:01:25Z</dcterms:created>
  <dcterms:modified xsi:type="dcterms:W3CDTF">2025-08-07T10:50:34Z</dcterms:modified>
</cp:coreProperties>
</file>